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58" r:id="rId6"/>
    <p:sldId id="259" r:id="rId7"/>
    <p:sldId id="260" r:id="rId8"/>
    <p:sldId id="268" r:id="rId9"/>
    <p:sldId id="261" r:id="rId10"/>
    <p:sldId id="263" r:id="rId11"/>
    <p:sldId id="264" r:id="rId12"/>
    <p:sldId id="265" r:id="rId13"/>
    <p:sldId id="267" r:id="rId1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8ACFF6-13C5-470F-A796-2A2188AC786F}" v="142" dt="2026-06-12T18:00:19.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10"/>
  </p:normalViewPr>
  <p:slideViewPr>
    <p:cSldViewPr snapToGrid="0" snapToObjects="1">
      <p:cViewPr varScale="1">
        <p:scale>
          <a:sx n="69" d="100"/>
          <a:sy n="69"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Schneider" userId="ca4fca59-39c0-408d-adc5-91742fccf74c" providerId="ADAL" clId="{BADED692-8753-4A47-9CFD-A5EA7563DD78}"/>
    <pc:docChg chg="undo custSel addSld delSld modSld sldOrd">
      <pc:chgData name="Christine Schneider" userId="ca4fca59-39c0-408d-adc5-91742fccf74c" providerId="ADAL" clId="{BADED692-8753-4A47-9CFD-A5EA7563DD78}" dt="2026-06-12T18:37:50.134" v="178" actId="6549"/>
      <pc:docMkLst>
        <pc:docMk/>
      </pc:docMkLst>
      <pc:sldChg chg="modSp mod">
        <pc:chgData name="Christine Schneider" userId="ca4fca59-39c0-408d-adc5-91742fccf74c" providerId="ADAL" clId="{BADED692-8753-4A47-9CFD-A5EA7563DD78}" dt="2026-06-12T18:00:19.252" v="164" actId="20577"/>
        <pc:sldMkLst>
          <pc:docMk/>
          <pc:sldMk cId="0" sldId="258"/>
        </pc:sldMkLst>
        <pc:spChg chg="mod">
          <ac:chgData name="Christine Schneider" userId="ca4fca59-39c0-408d-adc5-91742fccf74c" providerId="ADAL" clId="{BADED692-8753-4A47-9CFD-A5EA7563DD78}" dt="2026-06-12T17:59:25.077" v="60" actId="113"/>
          <ac:spMkLst>
            <pc:docMk/>
            <pc:sldMk cId="0" sldId="258"/>
            <ac:spMk id="18" creationId="{00000000-0000-0000-0000-000000000000}"/>
          </ac:spMkLst>
        </pc:spChg>
        <pc:spChg chg="mod">
          <ac:chgData name="Christine Schneider" userId="ca4fca59-39c0-408d-adc5-91742fccf74c" providerId="ADAL" clId="{BADED692-8753-4A47-9CFD-A5EA7563DD78}" dt="2026-06-12T18:00:19.252" v="164" actId="20577"/>
          <ac:spMkLst>
            <pc:docMk/>
            <pc:sldMk cId="0" sldId="258"/>
            <ac:spMk id="19" creationId="{00000000-0000-0000-0000-000000000000}"/>
          </ac:spMkLst>
        </pc:spChg>
        <pc:spChg chg="mod">
          <ac:chgData name="Christine Schneider" userId="ca4fca59-39c0-408d-adc5-91742fccf74c" providerId="ADAL" clId="{BADED692-8753-4A47-9CFD-A5EA7563DD78}" dt="2026-06-12T17:59:18.317" v="59"/>
          <ac:spMkLst>
            <pc:docMk/>
            <pc:sldMk cId="0" sldId="258"/>
            <ac:spMk id="23" creationId="{00000000-0000-0000-0000-000000000000}"/>
          </ac:spMkLst>
        </pc:spChg>
        <pc:spChg chg="mod">
          <ac:chgData name="Christine Schneider" userId="ca4fca59-39c0-408d-adc5-91742fccf74c" providerId="ADAL" clId="{BADED692-8753-4A47-9CFD-A5EA7563DD78}" dt="2026-06-12T18:00:03.320" v="163"/>
          <ac:spMkLst>
            <pc:docMk/>
            <pc:sldMk cId="0" sldId="258"/>
            <ac:spMk id="24" creationId="{00000000-0000-0000-0000-000000000000}"/>
          </ac:spMkLst>
        </pc:spChg>
      </pc:sldChg>
      <pc:sldChg chg="modSp mod">
        <pc:chgData name="Christine Schneider" userId="ca4fca59-39c0-408d-adc5-91742fccf74c" providerId="ADAL" clId="{BADED692-8753-4A47-9CFD-A5EA7563DD78}" dt="2026-06-10T15:22:23.836" v="11" actId="20577"/>
        <pc:sldMkLst>
          <pc:docMk/>
          <pc:sldMk cId="0" sldId="264"/>
        </pc:sldMkLst>
        <pc:spChg chg="mod">
          <ac:chgData name="Christine Schneider" userId="ca4fca59-39c0-408d-adc5-91742fccf74c" providerId="ADAL" clId="{BADED692-8753-4A47-9CFD-A5EA7563DD78}" dt="2026-06-10T15:22:23.836" v="11" actId="20577"/>
          <ac:spMkLst>
            <pc:docMk/>
            <pc:sldMk cId="0" sldId="264"/>
            <ac:spMk id="10" creationId="{00000000-0000-0000-0000-000000000000}"/>
          </ac:spMkLst>
        </pc:spChg>
      </pc:sldChg>
      <pc:sldChg chg="modSp add mod setBg">
        <pc:chgData name="Christine Schneider" userId="ca4fca59-39c0-408d-adc5-91742fccf74c" providerId="ADAL" clId="{BADED692-8753-4A47-9CFD-A5EA7563DD78}" dt="2026-06-12T18:37:50.134" v="178" actId="6549"/>
        <pc:sldMkLst>
          <pc:docMk/>
          <pc:sldMk cId="0" sldId="268"/>
        </pc:sldMkLst>
        <pc:spChg chg="mod">
          <ac:chgData name="Christine Schneider" userId="ca4fca59-39c0-408d-adc5-91742fccf74c" providerId="ADAL" clId="{BADED692-8753-4A47-9CFD-A5EA7563DD78}" dt="2026-06-12T18:00:52.977" v="168" actId="20577"/>
          <ac:spMkLst>
            <pc:docMk/>
            <pc:sldMk cId="0" sldId="268"/>
            <ac:spMk id="5" creationId="{00000000-0000-0000-0000-000000000000}"/>
          </ac:spMkLst>
        </pc:spChg>
        <pc:spChg chg="mod">
          <ac:chgData name="Christine Schneider" userId="ca4fca59-39c0-408d-adc5-91742fccf74c" providerId="ADAL" clId="{BADED692-8753-4A47-9CFD-A5EA7563DD78}" dt="2026-06-12T18:01:24.934" v="175" actId="20577"/>
          <ac:spMkLst>
            <pc:docMk/>
            <pc:sldMk cId="0" sldId="268"/>
            <ac:spMk id="7" creationId="{00000000-0000-0000-0000-000000000000}"/>
          </ac:spMkLst>
        </pc:spChg>
        <pc:spChg chg="mod">
          <ac:chgData name="Christine Schneider" userId="ca4fca59-39c0-408d-adc5-91742fccf74c" providerId="ADAL" clId="{BADED692-8753-4A47-9CFD-A5EA7563DD78}" dt="2026-06-12T18:37:50.134" v="178" actId="6549"/>
          <ac:spMkLst>
            <pc:docMk/>
            <pc:sldMk cId="0" sldId="268"/>
            <ac:spMk id="8" creationId="{00000000-0000-0000-0000-000000000000}"/>
          </ac:spMkLst>
        </pc:spChg>
      </pc:sldChg>
      <pc:sldChg chg="addSp delSp new del mod">
        <pc:chgData name="Christine Schneider" userId="ca4fca59-39c0-408d-adc5-91742fccf74c" providerId="ADAL" clId="{BADED692-8753-4A47-9CFD-A5EA7563DD78}" dt="2026-06-12T17:49:35.470" v="16" actId="47"/>
        <pc:sldMkLst>
          <pc:docMk/>
          <pc:sldMk cId="1188666531" sldId="268"/>
        </pc:sldMkLst>
        <pc:spChg chg="add del">
          <ac:chgData name="Christine Schneider" userId="ca4fca59-39c0-408d-adc5-91742fccf74c" providerId="ADAL" clId="{BADED692-8753-4A47-9CFD-A5EA7563DD78}" dt="2026-06-12T17:48:56.317" v="14" actId="22"/>
          <ac:spMkLst>
            <pc:docMk/>
            <pc:sldMk cId="1188666531" sldId="268"/>
            <ac:spMk id="3" creationId="{2DED1838-3B73-1890-AC42-E78BEF3A90DF}"/>
          </ac:spMkLst>
        </pc:spChg>
      </pc:sldChg>
      <pc:sldChg chg="add del ord setBg">
        <pc:chgData name="Christine Schneider" userId="ca4fca59-39c0-408d-adc5-91742fccf74c" providerId="ADAL" clId="{BADED692-8753-4A47-9CFD-A5EA7563DD78}" dt="2026-06-12T17:58:05.783" v="20" actId="47"/>
        <pc:sldMkLst>
          <pc:docMk/>
          <pc:sldMk cId="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9866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A6196"/>
          </a:solidFill>
          <a:ln w="12700">
            <a:solidFill>
              <a:srgbClr val="1A6196"/>
            </a:solidFill>
            <a:prstDash val="solid"/>
          </a:ln>
        </p:spPr>
        <p:txBody>
          <a:bodyPr/>
          <a:lstStyle/>
          <a:p>
            <a:endParaRPr lang="en-GB"/>
          </a:p>
        </p:txBody>
      </p:sp>
      <p:pic>
        <p:nvPicPr>
          <p:cNvPr id="3" name="Image 0" descr="/home/claude/cfo_logo_official.png"/>
          <p:cNvPicPr>
            <a:picLocks noChangeAspect="1"/>
          </p:cNvPicPr>
          <p:nvPr/>
        </p:nvPicPr>
        <p:blipFill>
          <a:blip r:embed="rId3"/>
          <a:srcRect/>
          <a:stretch/>
        </p:blipFill>
        <p:spPr>
          <a:xfrm>
            <a:off x="9509760" y="502920"/>
            <a:ext cx="2377440" cy="640080"/>
          </a:xfrm>
          <a:prstGeom prst="rect">
            <a:avLst/>
          </a:prstGeom>
        </p:spPr>
      </p:pic>
      <p:sp>
        <p:nvSpPr>
          <p:cNvPr id="4" name="Text 1"/>
          <p:cNvSpPr/>
          <p:nvPr/>
        </p:nvSpPr>
        <p:spPr>
          <a:xfrm>
            <a:off x="640080" y="2286000"/>
            <a:ext cx="10058400" cy="320040"/>
          </a:xfrm>
          <a:prstGeom prst="rect">
            <a:avLst/>
          </a:prstGeom>
          <a:noFill/>
          <a:ln/>
        </p:spPr>
        <p:txBody>
          <a:bodyPr wrap="square" rtlCol="0" anchor="ctr"/>
          <a:lstStyle/>
          <a:p>
            <a:pPr marL="0" indent="0">
              <a:buNone/>
            </a:pPr>
            <a:endParaRPr lang="en-US" sz="1200" dirty="0"/>
          </a:p>
        </p:txBody>
      </p:sp>
      <p:sp>
        <p:nvSpPr>
          <p:cNvPr id="5" name="Text 2"/>
          <p:cNvSpPr/>
          <p:nvPr/>
        </p:nvSpPr>
        <p:spPr>
          <a:xfrm>
            <a:off x="640080" y="1645920"/>
            <a:ext cx="10515600" cy="1983971"/>
          </a:xfrm>
          <a:prstGeom prst="rect">
            <a:avLst/>
          </a:prstGeom>
          <a:noFill/>
          <a:ln/>
        </p:spPr>
        <p:txBody>
          <a:bodyPr wrap="square" lIns="0" tIns="0" rIns="0" bIns="0" rtlCol="0" anchor="ctr"/>
          <a:lstStyle/>
          <a:p>
            <a:pPr marL="0" indent="0">
              <a:lnSpc>
                <a:spcPct val="105000"/>
              </a:lnSpc>
              <a:buNone/>
            </a:pPr>
            <a:r>
              <a:rPr lang="en-US" sz="5400" b="1" dirty="0">
                <a:solidFill>
                  <a:srgbClr val="0F2A3F"/>
                </a:solidFill>
                <a:latin typeface="Calibri" pitchFamily="34" charset="0"/>
                <a:ea typeface="Calibri" pitchFamily="34" charset="-122"/>
                <a:cs typeface="Calibri" pitchFamily="34" charset="-120"/>
              </a:rPr>
              <a:t>Negotiating Your CFO</a:t>
            </a:r>
            <a:endParaRPr lang="en-US" sz="5400" dirty="0"/>
          </a:p>
          <a:p>
            <a:pPr marL="0" indent="0">
              <a:lnSpc>
                <a:spcPct val="105000"/>
              </a:lnSpc>
              <a:buNone/>
            </a:pPr>
            <a:r>
              <a:rPr lang="en-US" sz="5400" b="1" dirty="0">
                <a:solidFill>
                  <a:srgbClr val="0F2A3F"/>
                </a:solidFill>
                <a:latin typeface="Calibri" pitchFamily="34" charset="0"/>
                <a:ea typeface="Calibri" pitchFamily="34" charset="-122"/>
                <a:cs typeface="Calibri" pitchFamily="34" charset="-120"/>
              </a:rPr>
              <a:t>Compensation Package</a:t>
            </a:r>
            <a:endParaRPr lang="en-US" sz="5400" dirty="0"/>
          </a:p>
        </p:txBody>
      </p:sp>
      <p:sp>
        <p:nvSpPr>
          <p:cNvPr id="6" name="Text 3"/>
          <p:cNvSpPr/>
          <p:nvPr/>
        </p:nvSpPr>
        <p:spPr>
          <a:xfrm>
            <a:off x="640080" y="3730475"/>
            <a:ext cx="9601200" cy="1289859"/>
          </a:xfrm>
          <a:prstGeom prst="rect">
            <a:avLst/>
          </a:prstGeom>
          <a:noFill/>
          <a:ln/>
        </p:spPr>
        <p:txBody>
          <a:bodyPr wrap="square" rtlCol="0" anchor="ctr"/>
          <a:lstStyle/>
          <a:p>
            <a:pPr marL="0" indent="0">
              <a:lnSpc>
                <a:spcPct val="125000"/>
              </a:lnSpc>
              <a:buNone/>
            </a:pPr>
            <a:r>
              <a:rPr lang="en-US" sz="1800" i="1" dirty="0">
                <a:solidFill>
                  <a:srgbClr val="4A5568"/>
                </a:solidFill>
                <a:latin typeface="Calibri" pitchFamily="34" charset="0"/>
                <a:ea typeface="Calibri" pitchFamily="34" charset="-122"/>
                <a:cs typeface="Calibri" pitchFamily="34" charset="-120"/>
              </a:rPr>
              <a:t>Practical tactics, peer perspective and recruiter intelligence for negotiating a package that truly reflects your worth.</a:t>
            </a:r>
            <a:endParaRPr lang="en-US" sz="1800" dirty="0"/>
          </a:p>
        </p:txBody>
      </p:sp>
      <p:sp>
        <p:nvSpPr>
          <p:cNvPr id="7" name="Shape 4"/>
          <p:cNvSpPr/>
          <p:nvPr/>
        </p:nvSpPr>
        <p:spPr>
          <a:xfrm>
            <a:off x="640080" y="4983758"/>
            <a:ext cx="548640" cy="36576"/>
          </a:xfrm>
          <a:prstGeom prst="rect">
            <a:avLst/>
          </a:prstGeom>
          <a:solidFill>
            <a:srgbClr val="1A6196"/>
          </a:solidFill>
          <a:ln w="12700">
            <a:solidFill>
              <a:srgbClr val="1A6196"/>
            </a:solidFill>
            <a:prstDash val="solid"/>
          </a:ln>
        </p:spPr>
        <p:txBody>
          <a:bodyPr/>
          <a:lstStyle/>
          <a:p>
            <a:endParaRPr lang="en-GB"/>
          </a:p>
        </p:txBody>
      </p:sp>
      <p:sp>
        <p:nvSpPr>
          <p:cNvPr id="8" name="Text 5"/>
          <p:cNvSpPr/>
          <p:nvPr/>
        </p:nvSpPr>
        <p:spPr>
          <a:xfrm>
            <a:off x="640080" y="5467558"/>
            <a:ext cx="8229600" cy="463296"/>
          </a:xfrm>
          <a:prstGeom prst="rect">
            <a:avLst/>
          </a:prstGeom>
          <a:noFill/>
          <a:ln/>
        </p:spPr>
        <p:txBody>
          <a:bodyPr wrap="square" rtlCol="0" anchor="ctr"/>
          <a:lstStyle/>
          <a:p>
            <a:pPr marL="0" indent="0">
              <a:buNone/>
            </a:pPr>
            <a:r>
              <a:rPr lang="en-US" sz="1100" dirty="0">
                <a:solidFill>
                  <a:srgbClr val="718096"/>
                </a:solidFill>
                <a:latin typeface="Calibri" pitchFamily="34" charset="0"/>
                <a:ea typeface="Calibri" pitchFamily="34" charset="-122"/>
                <a:cs typeface="Calibri" pitchFamily="34" charset="-120"/>
              </a:rPr>
              <a:t>Hosted by CFO Recruit</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2">
    <p:bg>
      <p:bgPr>
        <a:solidFill>
          <a:srgbClr val="0F2A3F"/>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1A6196"/>
          </a:solidFill>
          <a:ln w="12700">
            <a:solidFill>
              <a:srgbClr val="1A6196"/>
            </a:solidFill>
            <a:prstDash val="solid"/>
          </a:ln>
        </p:spPr>
        <p:txBody>
          <a:bodyPr/>
          <a:lstStyle/>
          <a:p>
            <a:endParaRPr lang="en-GB"/>
          </a:p>
        </p:txBody>
      </p:sp>
      <p:pic>
        <p:nvPicPr>
          <p:cNvPr id="3" name="Image 0" descr="/home/claude/cfo_logo_white.png"/>
          <p:cNvPicPr>
            <a:picLocks noChangeAspect="1"/>
          </p:cNvPicPr>
          <p:nvPr/>
        </p:nvPicPr>
        <p:blipFill>
          <a:blip r:embed="rId3"/>
          <a:srcRect/>
          <a:stretch/>
        </p:blipFill>
        <p:spPr>
          <a:xfrm>
            <a:off x="9692640" y="502920"/>
            <a:ext cx="2011680" cy="457200"/>
          </a:xfrm>
          <a:prstGeom prst="rect">
            <a:avLst/>
          </a:prstGeom>
        </p:spPr>
      </p:pic>
      <p:sp>
        <p:nvSpPr>
          <p:cNvPr id="4" name="Text 1"/>
          <p:cNvSpPr/>
          <p:nvPr/>
        </p:nvSpPr>
        <p:spPr>
          <a:xfrm>
            <a:off x="640080" y="2194560"/>
            <a:ext cx="10972800" cy="411480"/>
          </a:xfrm>
          <a:prstGeom prst="rect">
            <a:avLst/>
          </a:prstGeom>
          <a:noFill/>
          <a:ln/>
        </p:spPr>
        <p:txBody>
          <a:bodyPr wrap="square" rtlCol="0" anchor="ctr"/>
          <a:lstStyle/>
          <a:p>
            <a:pPr marL="0" indent="0">
              <a:buNone/>
            </a:pPr>
            <a:r>
              <a:rPr lang="en-US" sz="1300" b="1" kern="0" spc="600" dirty="0">
                <a:solidFill>
                  <a:srgbClr val="8FB3CF"/>
                </a:solidFill>
                <a:latin typeface="Calibri" pitchFamily="34" charset="0"/>
                <a:ea typeface="Calibri" pitchFamily="34" charset="-122"/>
                <a:cs typeface="Calibri" pitchFamily="34" charset="-120"/>
              </a:rPr>
              <a:t>THANK YOU</a:t>
            </a:r>
            <a:endParaRPr lang="en-US" sz="1300" dirty="0"/>
          </a:p>
        </p:txBody>
      </p:sp>
      <p:sp>
        <p:nvSpPr>
          <p:cNvPr id="5" name="Text 2"/>
          <p:cNvSpPr/>
          <p:nvPr/>
        </p:nvSpPr>
        <p:spPr>
          <a:xfrm>
            <a:off x="640080" y="2606040"/>
            <a:ext cx="10972800" cy="1828800"/>
          </a:xfrm>
          <a:prstGeom prst="rect">
            <a:avLst/>
          </a:prstGeom>
          <a:noFill/>
          <a:ln/>
        </p:spPr>
        <p:txBody>
          <a:bodyPr wrap="square" lIns="0" tIns="0" rIns="0" bIns="0" rtlCol="0" anchor="ctr"/>
          <a:lstStyle/>
          <a:p>
            <a:pPr marL="0" indent="0">
              <a:lnSpc>
                <a:spcPct val="105000"/>
              </a:lnSpc>
              <a:buNone/>
            </a:pPr>
            <a:r>
              <a:rPr lang="en-US" sz="4800" b="1" dirty="0">
                <a:solidFill>
                  <a:srgbClr val="FFFFFF"/>
                </a:solidFill>
                <a:latin typeface="Calibri" pitchFamily="34" charset="0"/>
                <a:ea typeface="Calibri" pitchFamily="34" charset="-122"/>
                <a:cs typeface="Calibri" pitchFamily="34" charset="-120"/>
              </a:rPr>
              <a:t>Negotiate the package</a:t>
            </a:r>
            <a:endParaRPr lang="en-US" sz="4800" dirty="0"/>
          </a:p>
          <a:p>
            <a:pPr marL="0" indent="0">
              <a:lnSpc>
                <a:spcPct val="105000"/>
              </a:lnSpc>
              <a:buNone/>
            </a:pPr>
            <a:r>
              <a:rPr lang="en-US" sz="4800" b="1" dirty="0">
                <a:solidFill>
                  <a:srgbClr val="FFFFFF"/>
                </a:solidFill>
                <a:latin typeface="Calibri" pitchFamily="34" charset="0"/>
                <a:ea typeface="Calibri" pitchFamily="34" charset="-122"/>
                <a:cs typeface="Calibri" pitchFamily="34" charset="-120"/>
              </a:rPr>
              <a:t>that reflects your worth.</a:t>
            </a:r>
            <a:endParaRPr lang="en-US" sz="4800" dirty="0"/>
          </a:p>
        </p:txBody>
      </p:sp>
      <p:sp>
        <p:nvSpPr>
          <p:cNvPr id="6" name="Shape 3"/>
          <p:cNvSpPr/>
          <p:nvPr/>
        </p:nvSpPr>
        <p:spPr>
          <a:xfrm>
            <a:off x="640080" y="4663440"/>
            <a:ext cx="548640" cy="36576"/>
          </a:xfrm>
          <a:prstGeom prst="rect">
            <a:avLst/>
          </a:prstGeom>
          <a:solidFill>
            <a:srgbClr val="C49A2A"/>
          </a:solidFill>
          <a:ln w="12700">
            <a:solidFill>
              <a:srgbClr val="C49A2A"/>
            </a:solidFill>
            <a:prstDash val="solid"/>
          </a:ln>
        </p:spPr>
        <p:txBody>
          <a:bodyPr/>
          <a:lstStyle/>
          <a:p>
            <a:endParaRPr lang="en-GB"/>
          </a:p>
        </p:txBody>
      </p:sp>
      <p:sp>
        <p:nvSpPr>
          <p:cNvPr id="7" name="Text 4"/>
          <p:cNvSpPr/>
          <p:nvPr/>
        </p:nvSpPr>
        <p:spPr>
          <a:xfrm>
            <a:off x="640080" y="4800600"/>
            <a:ext cx="10972800" cy="457200"/>
          </a:xfrm>
          <a:prstGeom prst="rect">
            <a:avLst/>
          </a:prstGeom>
          <a:noFill/>
          <a:ln/>
        </p:spPr>
        <p:txBody>
          <a:bodyPr wrap="square" rtlCol="0" anchor="ctr"/>
          <a:lstStyle/>
          <a:p>
            <a:pPr marL="0" indent="0">
              <a:buNone/>
            </a:pPr>
            <a:r>
              <a:rPr lang="en-US" sz="1600" i="1" dirty="0">
                <a:solidFill>
                  <a:srgbClr val="CFD8E0"/>
                </a:solidFill>
                <a:latin typeface="Calibri" pitchFamily="34" charset="0"/>
                <a:ea typeface="Calibri" pitchFamily="34" charset="-122"/>
                <a:cs typeface="Calibri" pitchFamily="34" charset="-120"/>
              </a:rPr>
              <a:t>Confidence  •  Tools  •  Peer perspective  •  Recruiter intelligence</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625187" y="861060"/>
            <a:ext cx="7315200" cy="274320"/>
          </a:xfrm>
          <a:prstGeom prst="rect">
            <a:avLst/>
          </a:prstGeom>
          <a:noFill/>
          <a:ln/>
        </p:spPr>
        <p:txBody>
          <a:bodyPr wrap="square" rtlCol="0" anchor="ctr"/>
          <a:lstStyle/>
          <a:p>
            <a:pPr marL="0" indent="0">
              <a:buNone/>
            </a:pPr>
            <a:r>
              <a:rPr lang="en-US" sz="5400" b="1" kern="0" spc="400" dirty="0">
                <a:solidFill>
                  <a:srgbClr val="1A6196"/>
                </a:solidFill>
                <a:latin typeface="Calibri" pitchFamily="34" charset="0"/>
                <a:ea typeface="Calibri" pitchFamily="34" charset="-122"/>
                <a:cs typeface="Calibri" pitchFamily="34" charset="-120"/>
              </a:rPr>
              <a:t>AGENDA</a:t>
            </a:r>
            <a:endParaRPr lang="en-US" sz="5400" dirty="0"/>
          </a:p>
        </p:txBody>
      </p:sp>
      <p:sp>
        <p:nvSpPr>
          <p:cNvPr id="7" name="Text 4"/>
          <p:cNvSpPr/>
          <p:nvPr/>
        </p:nvSpPr>
        <p:spPr>
          <a:xfrm>
            <a:off x="731520" y="2240280"/>
            <a:ext cx="2148840" cy="640080"/>
          </a:xfrm>
          <a:prstGeom prst="rect">
            <a:avLst/>
          </a:prstGeom>
          <a:noFill/>
          <a:ln/>
        </p:spPr>
        <p:txBody>
          <a:bodyPr wrap="square" lIns="0" tIns="0" rIns="0" bIns="0" rtlCol="0" anchor="ctr"/>
          <a:lstStyle/>
          <a:p>
            <a:pPr marL="0" indent="0">
              <a:buNone/>
            </a:pPr>
            <a:endParaRPr lang="en-US" sz="3600" dirty="0"/>
          </a:p>
        </p:txBody>
      </p:sp>
      <p:sp>
        <p:nvSpPr>
          <p:cNvPr id="8" name="Text 5"/>
          <p:cNvSpPr/>
          <p:nvPr/>
        </p:nvSpPr>
        <p:spPr>
          <a:xfrm>
            <a:off x="731520" y="1821180"/>
            <a:ext cx="2148840" cy="1744980"/>
          </a:xfrm>
          <a:prstGeom prst="rect">
            <a:avLst/>
          </a:prstGeom>
          <a:noFill/>
          <a:ln/>
        </p:spPr>
        <p:txBody>
          <a:bodyPr wrap="square" lIns="0" tIns="0" rIns="0" bIns="0" rtlCol="0" anchor="ctr"/>
          <a:lstStyle/>
          <a:p>
            <a:pPr marL="0" indent="0">
              <a:lnSpc>
                <a:spcPct val="115000"/>
              </a:lnSpc>
              <a:buNone/>
            </a:pPr>
            <a:r>
              <a:rPr lang="en-US" sz="2000" b="1" dirty="0">
                <a:solidFill>
                  <a:srgbClr val="0F2A3F"/>
                </a:solidFill>
                <a:latin typeface="Calibri" pitchFamily="34" charset="0"/>
                <a:ea typeface="Calibri" pitchFamily="34" charset="-122"/>
                <a:cs typeface="Calibri" pitchFamily="34" charset="-120"/>
              </a:rPr>
              <a:t>Benchmark your</a:t>
            </a:r>
            <a:endParaRPr lang="en-US" sz="2000" dirty="0"/>
          </a:p>
          <a:p>
            <a:pPr marL="0" indent="0">
              <a:lnSpc>
                <a:spcPct val="115000"/>
              </a:lnSpc>
              <a:buNone/>
            </a:pPr>
            <a:r>
              <a:rPr lang="en-US" sz="2000" b="1" dirty="0">
                <a:solidFill>
                  <a:srgbClr val="0F2A3F"/>
                </a:solidFill>
                <a:latin typeface="Calibri" pitchFamily="34" charset="0"/>
                <a:ea typeface="Calibri" pitchFamily="34" charset="-122"/>
                <a:cs typeface="Calibri" pitchFamily="34" charset="-120"/>
              </a:rPr>
              <a:t>market value</a:t>
            </a:r>
            <a:endParaRPr lang="en-US" sz="2000" dirty="0"/>
          </a:p>
        </p:txBody>
      </p:sp>
      <p:sp>
        <p:nvSpPr>
          <p:cNvPr id="9" name="Text 6"/>
          <p:cNvSpPr/>
          <p:nvPr/>
        </p:nvSpPr>
        <p:spPr>
          <a:xfrm>
            <a:off x="731520" y="3131820"/>
            <a:ext cx="2148840" cy="2674620"/>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Accurate, defensible comparisons across base, bonus, equity and total comp.</a:t>
            </a:r>
            <a:endParaRPr lang="en-US" sz="1300" dirty="0"/>
          </a:p>
        </p:txBody>
      </p:sp>
      <p:sp>
        <p:nvSpPr>
          <p:cNvPr id="12" name="Text 9"/>
          <p:cNvSpPr/>
          <p:nvPr/>
        </p:nvSpPr>
        <p:spPr>
          <a:xfrm>
            <a:off x="3550921" y="2225040"/>
            <a:ext cx="2148840" cy="640080"/>
          </a:xfrm>
          <a:prstGeom prst="rect">
            <a:avLst/>
          </a:prstGeom>
          <a:noFill/>
          <a:ln/>
        </p:spPr>
        <p:txBody>
          <a:bodyPr wrap="square" lIns="0" tIns="0" rIns="0" bIns="0" rtlCol="0" anchor="ctr"/>
          <a:lstStyle/>
          <a:p>
            <a:pPr marL="0" indent="0">
              <a:buNone/>
            </a:pPr>
            <a:endParaRPr lang="en-US" sz="3600" dirty="0"/>
          </a:p>
        </p:txBody>
      </p:sp>
      <p:sp>
        <p:nvSpPr>
          <p:cNvPr id="13" name="Text 10"/>
          <p:cNvSpPr/>
          <p:nvPr/>
        </p:nvSpPr>
        <p:spPr>
          <a:xfrm>
            <a:off x="3611880" y="2105891"/>
            <a:ext cx="2148840" cy="1269769"/>
          </a:xfrm>
          <a:prstGeom prst="rect">
            <a:avLst/>
          </a:prstGeom>
          <a:noFill/>
          <a:ln/>
        </p:spPr>
        <p:txBody>
          <a:bodyPr wrap="square" lIns="0" tIns="0" rIns="0" bIns="0" rtlCol="0" anchor="ctr"/>
          <a:lstStyle/>
          <a:p>
            <a:pPr marL="0" indent="0">
              <a:lnSpc>
                <a:spcPct val="115000"/>
              </a:lnSpc>
              <a:buNone/>
            </a:pPr>
            <a:r>
              <a:rPr lang="en-US" sz="2000" b="1" dirty="0">
                <a:solidFill>
                  <a:srgbClr val="0F2A3F"/>
                </a:solidFill>
                <a:latin typeface="Calibri" pitchFamily="34" charset="0"/>
                <a:ea typeface="Calibri" pitchFamily="34" charset="-122"/>
                <a:cs typeface="Calibri" pitchFamily="34" charset="-120"/>
              </a:rPr>
              <a:t>Every component</a:t>
            </a:r>
            <a:endParaRPr lang="en-US" sz="2000" dirty="0"/>
          </a:p>
          <a:p>
            <a:pPr marL="0" indent="0">
              <a:lnSpc>
                <a:spcPct val="115000"/>
              </a:lnSpc>
              <a:buNone/>
            </a:pPr>
            <a:r>
              <a:rPr lang="en-US" sz="2000" b="1" dirty="0">
                <a:solidFill>
                  <a:srgbClr val="0F2A3F"/>
                </a:solidFill>
                <a:latin typeface="Calibri" pitchFamily="34" charset="0"/>
                <a:ea typeface="Calibri" pitchFamily="34" charset="-122"/>
                <a:cs typeface="Calibri" pitchFamily="34" charset="-120"/>
              </a:rPr>
              <a:t>of the package</a:t>
            </a:r>
            <a:endParaRPr lang="en-US" sz="2000" dirty="0"/>
          </a:p>
        </p:txBody>
      </p:sp>
      <p:sp>
        <p:nvSpPr>
          <p:cNvPr id="14" name="Text 11"/>
          <p:cNvSpPr/>
          <p:nvPr/>
        </p:nvSpPr>
        <p:spPr>
          <a:xfrm>
            <a:off x="3550921" y="3153295"/>
            <a:ext cx="2148840" cy="2598073"/>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Beyond base salary, bonus, LTIs, equity, benefits and protections.</a:t>
            </a:r>
            <a:endParaRPr lang="en-US" sz="1300" dirty="0"/>
          </a:p>
        </p:txBody>
      </p:sp>
      <p:sp>
        <p:nvSpPr>
          <p:cNvPr id="18" name="Text 15"/>
          <p:cNvSpPr/>
          <p:nvPr/>
        </p:nvSpPr>
        <p:spPr>
          <a:xfrm>
            <a:off x="6697980" y="1462348"/>
            <a:ext cx="2148840" cy="2598073"/>
          </a:xfrm>
          <a:prstGeom prst="rect">
            <a:avLst/>
          </a:prstGeom>
          <a:noFill/>
          <a:ln/>
        </p:spPr>
        <p:txBody>
          <a:bodyPr wrap="square" lIns="0" tIns="0" rIns="0" bIns="0" rtlCol="0" anchor="ctr"/>
          <a:lstStyle/>
          <a:p>
            <a:pPr marL="0" indent="0">
              <a:lnSpc>
                <a:spcPct val="115000"/>
              </a:lnSpc>
              <a:buNone/>
            </a:pPr>
            <a:r>
              <a:rPr lang="en-US" sz="2000" b="1" dirty="0"/>
              <a:t>Equity, LTIs and protections</a:t>
            </a:r>
          </a:p>
        </p:txBody>
      </p:sp>
      <p:sp>
        <p:nvSpPr>
          <p:cNvPr id="19" name="Text 16"/>
          <p:cNvSpPr/>
          <p:nvPr/>
        </p:nvSpPr>
        <p:spPr>
          <a:xfrm>
            <a:off x="6553199" y="3115021"/>
            <a:ext cx="2148840" cy="2674620"/>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Severance, change of control, vesting and the clauses that matter most</a:t>
            </a:r>
            <a:endParaRPr lang="en-US" sz="1300" dirty="0"/>
          </a:p>
        </p:txBody>
      </p:sp>
      <p:sp>
        <p:nvSpPr>
          <p:cNvPr id="23" name="Text 20"/>
          <p:cNvSpPr/>
          <p:nvPr/>
        </p:nvSpPr>
        <p:spPr>
          <a:xfrm>
            <a:off x="9372600" y="1246908"/>
            <a:ext cx="2148840" cy="3005051"/>
          </a:xfrm>
          <a:prstGeom prst="rect">
            <a:avLst/>
          </a:prstGeom>
          <a:noFill/>
          <a:ln/>
        </p:spPr>
        <p:txBody>
          <a:bodyPr wrap="square" lIns="0" tIns="0" rIns="0" bIns="0" rtlCol="0" anchor="ctr"/>
          <a:lstStyle/>
          <a:p>
            <a:pPr>
              <a:lnSpc>
                <a:spcPct val="115000"/>
              </a:lnSpc>
            </a:pPr>
            <a:r>
              <a:rPr lang="en-US" sz="2000" b="1" dirty="0">
                <a:solidFill>
                  <a:srgbClr val="0F2A3F"/>
                </a:solidFill>
                <a:latin typeface="Calibri" pitchFamily="34" charset="0"/>
                <a:ea typeface="Calibri" pitchFamily="34" charset="-122"/>
                <a:cs typeface="Calibri" pitchFamily="34" charset="-120"/>
              </a:rPr>
              <a:t>When and how to</a:t>
            </a:r>
            <a:endParaRPr lang="en-US" sz="2000" dirty="0"/>
          </a:p>
          <a:p>
            <a:pPr>
              <a:lnSpc>
                <a:spcPct val="115000"/>
              </a:lnSpc>
            </a:pPr>
            <a:r>
              <a:rPr lang="en-US" sz="2000" b="1" dirty="0">
                <a:solidFill>
                  <a:srgbClr val="0F2A3F"/>
                </a:solidFill>
                <a:latin typeface="Calibri" pitchFamily="34" charset="0"/>
                <a:ea typeface="Calibri" pitchFamily="34" charset="-122"/>
                <a:cs typeface="Calibri" pitchFamily="34" charset="-120"/>
              </a:rPr>
              <a:t>use leverage</a:t>
            </a:r>
            <a:endParaRPr lang="en-US" sz="2000" dirty="0"/>
          </a:p>
        </p:txBody>
      </p:sp>
      <p:sp>
        <p:nvSpPr>
          <p:cNvPr id="24" name="Text 21"/>
          <p:cNvSpPr/>
          <p:nvPr/>
        </p:nvSpPr>
        <p:spPr>
          <a:xfrm>
            <a:off x="9372600" y="3153295"/>
            <a:ext cx="2148840" cy="2653145"/>
          </a:xfrm>
          <a:prstGeom prst="rect">
            <a:avLst/>
          </a:prstGeom>
          <a:noFill/>
          <a:ln/>
        </p:spPr>
        <p:txBody>
          <a:bodyPr wrap="square" lIns="0" tIns="0" rIns="0" bIns="0" rtlCol="0" anchor="ctr"/>
          <a:lstStyle/>
          <a:p>
            <a:pPr>
              <a:lnSpc>
                <a:spcPct val="130000"/>
              </a:lnSpc>
            </a:pPr>
            <a:r>
              <a:rPr lang="en-US" sz="1300" dirty="0">
                <a:solidFill>
                  <a:srgbClr val="4A5568"/>
                </a:solidFill>
                <a:latin typeface="Calibri" pitchFamily="34" charset="0"/>
                <a:ea typeface="Calibri" pitchFamily="34" charset="-122"/>
                <a:cs typeface="Calibri" pitchFamily="34" charset="-120"/>
              </a:rPr>
              <a:t>Reading the room, timing the conversation and applying pressure carefully</a:t>
            </a:r>
            <a:endParaRPr lang="en-US" sz="1300" dirty="0"/>
          </a:p>
        </p:txBody>
      </p:sp>
      <p:sp>
        <p:nvSpPr>
          <p:cNvPr id="25" name="Text 22"/>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pic>
        <p:nvPicPr>
          <p:cNvPr id="27" name="Picture 1" descr="A blue circle with a letter and a blue circle with a white background&#10;&#10;Description automatically generated">
            <a:extLst>
              <a:ext uri="{FF2B5EF4-FFF2-40B4-BE49-F238E27FC236}">
                <a16:creationId xmlns:a16="http://schemas.microsoft.com/office/drawing/2014/main" id="{61EE1D2C-D878-61E2-B90B-4BA362EB6D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060" y="365760"/>
            <a:ext cx="3695700" cy="990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0" end="0"/>
                                            </p:txEl>
                                          </p:spTgt>
                                        </p:tgtEl>
                                        <p:attrNameLst>
                                          <p:attrName>style.visibility</p:attrName>
                                        </p:attrNameLst>
                                      </p:cBhvr>
                                      <p:to>
                                        <p:strVal val="visible"/>
                                      </p:to>
                                    </p:set>
                                    <p:anim calcmode="lin" valueType="num">
                                      <p:cBhvr additive="base">
                                        <p:cTn id="2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3" grpId="0" animBg="1"/>
      <p:bldP spid="18" grpId="0" animBg="1"/>
      <p:bldP spid="19" grpId="0" animBg="1"/>
      <p:bldP spid="23"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SECTION 01</a:t>
            </a:r>
            <a:endParaRPr lang="en-US" sz="1000" dirty="0"/>
          </a:p>
        </p:txBody>
      </p:sp>
      <p:sp>
        <p:nvSpPr>
          <p:cNvPr id="4" name="Text 1"/>
          <p:cNvSpPr/>
          <p:nvPr/>
        </p:nvSpPr>
        <p:spPr>
          <a:xfrm>
            <a:off x="457200" y="777240"/>
            <a:ext cx="9601200" cy="82296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Accurately benchmarking your market value</a:t>
            </a:r>
            <a:endParaRPr lang="en-US" sz="3600" dirty="0"/>
          </a:p>
        </p:txBody>
      </p:sp>
      <p:sp>
        <p:nvSpPr>
          <p:cNvPr id="7" name="Text 4"/>
          <p:cNvSpPr/>
          <p:nvPr/>
        </p:nvSpPr>
        <p:spPr>
          <a:xfrm>
            <a:off x="777240" y="2606040"/>
            <a:ext cx="2971800" cy="685800"/>
          </a:xfrm>
          <a:prstGeom prst="rect">
            <a:avLst/>
          </a:prstGeom>
          <a:noFill/>
          <a:ln/>
        </p:spPr>
        <p:txBody>
          <a:bodyPr wrap="square" lIns="0" tIns="0" rIns="0" bIns="0" rtlCol="0" anchor="ctr"/>
          <a:lstStyle/>
          <a:p>
            <a:pPr marL="0" indent="0">
              <a:lnSpc>
                <a:spcPct val="115000"/>
              </a:lnSpc>
              <a:buNone/>
            </a:pPr>
            <a:r>
              <a:rPr lang="en-US" sz="1900" b="1" dirty="0">
                <a:solidFill>
                  <a:srgbClr val="0F2A3F"/>
                </a:solidFill>
                <a:latin typeface="Calibri" pitchFamily="34" charset="0"/>
                <a:ea typeface="Calibri" pitchFamily="34" charset="-122"/>
                <a:cs typeface="Calibri" pitchFamily="34" charset="-120"/>
              </a:rPr>
              <a:t>Published market data</a:t>
            </a:r>
            <a:endParaRPr lang="en-US" sz="1900" dirty="0"/>
          </a:p>
        </p:txBody>
      </p:sp>
      <p:sp>
        <p:nvSpPr>
          <p:cNvPr id="9" name="Text 6"/>
          <p:cNvSpPr/>
          <p:nvPr/>
        </p:nvSpPr>
        <p:spPr>
          <a:xfrm>
            <a:off x="777240" y="3566160"/>
            <a:ext cx="2971800" cy="1828800"/>
          </a:xfrm>
          <a:prstGeom prst="rect">
            <a:avLst/>
          </a:prstGeom>
          <a:noFill/>
          <a:ln/>
        </p:spPr>
        <p:txBody>
          <a:bodyPr wrap="square" lIns="0" tIns="0" rIns="0" bIns="0" rtlCol="0" anchor="ctr"/>
          <a:lstStyle/>
          <a:p>
            <a:pPr marL="0" indent="0">
              <a:lnSpc>
                <a:spcPct val="135000"/>
              </a:lnSpc>
              <a:buNone/>
            </a:pPr>
            <a:r>
              <a:rPr lang="en-US" sz="1400" dirty="0">
                <a:solidFill>
                  <a:srgbClr val="4A5568"/>
                </a:solidFill>
                <a:latin typeface="Calibri" pitchFamily="34" charset="0"/>
                <a:ea typeface="Calibri" pitchFamily="34" charset="-122"/>
                <a:cs typeface="Calibri" pitchFamily="34" charset="-120"/>
              </a:rPr>
              <a:t>Salary surveys, executive comp reports and benchmarking guides. Useful as a guide but might not capture nuances.</a:t>
            </a:r>
            <a:endParaRPr lang="en-US" sz="1400" dirty="0"/>
          </a:p>
        </p:txBody>
      </p:sp>
      <p:sp>
        <p:nvSpPr>
          <p:cNvPr id="11" name="Text 8"/>
          <p:cNvSpPr/>
          <p:nvPr/>
        </p:nvSpPr>
        <p:spPr>
          <a:xfrm>
            <a:off x="4617720" y="2606040"/>
            <a:ext cx="2971800" cy="685800"/>
          </a:xfrm>
          <a:prstGeom prst="rect">
            <a:avLst/>
          </a:prstGeom>
          <a:noFill/>
          <a:ln/>
        </p:spPr>
        <p:txBody>
          <a:bodyPr wrap="square" lIns="0" tIns="0" rIns="0" bIns="0" rtlCol="0" anchor="ctr"/>
          <a:lstStyle/>
          <a:p>
            <a:pPr marL="0" indent="0">
              <a:lnSpc>
                <a:spcPct val="115000"/>
              </a:lnSpc>
              <a:buNone/>
            </a:pPr>
            <a:r>
              <a:rPr lang="en-US" sz="1900" b="1" dirty="0">
                <a:solidFill>
                  <a:srgbClr val="0F2A3F"/>
                </a:solidFill>
                <a:latin typeface="Calibri" pitchFamily="34" charset="0"/>
                <a:ea typeface="Calibri" pitchFamily="34" charset="-122"/>
                <a:cs typeface="Calibri" pitchFamily="34" charset="-120"/>
              </a:rPr>
              <a:t>Recruiter intelligence</a:t>
            </a:r>
            <a:endParaRPr lang="en-US" sz="1900" dirty="0"/>
          </a:p>
        </p:txBody>
      </p:sp>
      <p:sp>
        <p:nvSpPr>
          <p:cNvPr id="13" name="Text 10"/>
          <p:cNvSpPr/>
          <p:nvPr/>
        </p:nvSpPr>
        <p:spPr>
          <a:xfrm>
            <a:off x="4617720" y="3566160"/>
            <a:ext cx="2971800" cy="1828800"/>
          </a:xfrm>
          <a:prstGeom prst="rect">
            <a:avLst/>
          </a:prstGeom>
          <a:noFill/>
          <a:ln/>
        </p:spPr>
        <p:txBody>
          <a:bodyPr wrap="square" lIns="0" tIns="0" rIns="0" bIns="0" rtlCol="0" anchor="ctr"/>
          <a:lstStyle/>
          <a:p>
            <a:pPr marL="0" indent="0">
              <a:lnSpc>
                <a:spcPct val="135000"/>
              </a:lnSpc>
              <a:buNone/>
            </a:pPr>
            <a:r>
              <a:rPr lang="en-US" sz="1400" dirty="0">
                <a:solidFill>
                  <a:srgbClr val="4A5568"/>
                </a:solidFill>
                <a:latin typeface="Calibri" pitchFamily="34" charset="0"/>
                <a:ea typeface="Calibri" pitchFamily="34" charset="-122"/>
                <a:cs typeface="Calibri" pitchFamily="34" charset="-120"/>
              </a:rPr>
              <a:t>Live placement data, ranges being offered today, what's moving in your sector and at your stage. The closest read on real market rate.</a:t>
            </a:r>
            <a:endParaRPr lang="en-US" sz="1400" dirty="0"/>
          </a:p>
        </p:txBody>
      </p:sp>
      <p:sp>
        <p:nvSpPr>
          <p:cNvPr id="15" name="Text 12"/>
          <p:cNvSpPr/>
          <p:nvPr/>
        </p:nvSpPr>
        <p:spPr>
          <a:xfrm>
            <a:off x="8458200" y="2606040"/>
            <a:ext cx="2971800" cy="685800"/>
          </a:xfrm>
          <a:prstGeom prst="rect">
            <a:avLst/>
          </a:prstGeom>
          <a:noFill/>
          <a:ln/>
        </p:spPr>
        <p:txBody>
          <a:bodyPr wrap="square" lIns="0" tIns="0" rIns="0" bIns="0" rtlCol="0" anchor="ctr"/>
          <a:lstStyle/>
          <a:p>
            <a:pPr marL="0" indent="0">
              <a:lnSpc>
                <a:spcPct val="115000"/>
              </a:lnSpc>
              <a:buNone/>
            </a:pPr>
            <a:r>
              <a:rPr lang="en-US" sz="1900" b="1" dirty="0">
                <a:solidFill>
                  <a:srgbClr val="0F2A3F"/>
                </a:solidFill>
                <a:latin typeface="Calibri" pitchFamily="34" charset="0"/>
                <a:ea typeface="Calibri" pitchFamily="34" charset="-122"/>
                <a:cs typeface="Calibri" pitchFamily="34" charset="-120"/>
              </a:rPr>
              <a:t>Peer triangulation</a:t>
            </a:r>
            <a:endParaRPr lang="en-US" sz="1900" dirty="0"/>
          </a:p>
        </p:txBody>
      </p:sp>
      <p:sp>
        <p:nvSpPr>
          <p:cNvPr id="17" name="Text 14"/>
          <p:cNvSpPr/>
          <p:nvPr/>
        </p:nvSpPr>
        <p:spPr>
          <a:xfrm>
            <a:off x="8458200" y="3566160"/>
            <a:ext cx="2971800" cy="1828800"/>
          </a:xfrm>
          <a:prstGeom prst="rect">
            <a:avLst/>
          </a:prstGeom>
          <a:noFill/>
          <a:ln/>
        </p:spPr>
        <p:txBody>
          <a:bodyPr wrap="square" lIns="0" tIns="0" rIns="0" bIns="0" rtlCol="0" anchor="ctr"/>
          <a:lstStyle/>
          <a:p>
            <a:pPr marL="0" indent="0">
              <a:lnSpc>
                <a:spcPct val="135000"/>
              </a:lnSpc>
              <a:buNone/>
            </a:pPr>
            <a:r>
              <a:rPr lang="en-US" sz="1400" dirty="0">
                <a:solidFill>
                  <a:srgbClr val="4A5568"/>
                </a:solidFill>
                <a:latin typeface="Calibri" pitchFamily="34" charset="0"/>
                <a:ea typeface="Calibri" pitchFamily="34" charset="-122"/>
                <a:cs typeface="Calibri" pitchFamily="34" charset="-120"/>
              </a:rPr>
              <a:t>Trusted CFO peers, network conversations and recent hires you can verify. Anonymized, provides honest data.</a:t>
            </a:r>
            <a:endParaRPr lang="en-US" sz="1400" dirty="0"/>
          </a:p>
        </p:txBody>
      </p:sp>
      <p:sp>
        <p:nvSpPr>
          <p:cNvPr id="18" name="Shape 15"/>
          <p:cNvSpPr/>
          <p:nvPr/>
        </p:nvSpPr>
        <p:spPr>
          <a:xfrm>
            <a:off x="457200" y="5715000"/>
            <a:ext cx="11292840" cy="685800"/>
          </a:xfrm>
          <a:prstGeom prst="rect">
            <a:avLst/>
          </a:prstGeom>
          <a:solidFill>
            <a:srgbClr val="0F2A3F"/>
          </a:solidFill>
          <a:ln w="12700">
            <a:solidFill>
              <a:srgbClr val="0F2A3F"/>
            </a:solidFill>
            <a:prstDash val="solid"/>
          </a:ln>
        </p:spPr>
        <p:txBody>
          <a:bodyPr/>
          <a:lstStyle/>
          <a:p>
            <a:endParaRPr lang="en-GB"/>
          </a:p>
        </p:txBody>
      </p:sp>
      <p:sp>
        <p:nvSpPr>
          <p:cNvPr id="19" name="Text 16"/>
          <p:cNvSpPr/>
          <p:nvPr/>
        </p:nvSpPr>
        <p:spPr>
          <a:xfrm>
            <a:off x="685800" y="5715000"/>
            <a:ext cx="10835640" cy="685800"/>
          </a:xfrm>
          <a:prstGeom prst="rect">
            <a:avLst/>
          </a:prstGeom>
          <a:noFill/>
          <a:ln/>
        </p:spPr>
        <p:txBody>
          <a:bodyPr wrap="square" lIns="0" tIns="0" rIns="0" bIns="0" rtlCol="0" anchor="ctr"/>
          <a:lstStyle/>
          <a:p>
            <a:pPr marL="0" indent="0">
              <a:buNone/>
            </a:pPr>
            <a:r>
              <a:rPr lang="en-US" sz="1100" b="1" kern="0" spc="200" dirty="0">
                <a:solidFill>
                  <a:srgbClr val="C49A2A"/>
                </a:solidFill>
                <a:latin typeface="Calibri" pitchFamily="34" charset="0"/>
                <a:ea typeface="Calibri" pitchFamily="34" charset="-122"/>
                <a:cs typeface="Calibri" pitchFamily="34" charset="-120"/>
              </a:rPr>
              <a:t>RECRUITER TIP   </a:t>
            </a:r>
            <a:r>
              <a:rPr lang="en-US" sz="1300" dirty="0">
                <a:solidFill>
                  <a:srgbClr val="FFFFFF"/>
                </a:solidFill>
                <a:latin typeface="Calibri" pitchFamily="34" charset="0"/>
                <a:ea typeface="Calibri" pitchFamily="34" charset="-122"/>
                <a:cs typeface="Calibri" pitchFamily="34" charset="-120"/>
              </a:rPr>
              <a:t>Benchmark base, bonus, equity and total comp separately. A strong base figure means nothing if bonus norms are 60% in your sector and you've anchored at 30%.</a:t>
            </a:r>
            <a:endParaRPr lang="en-US" sz="1100" dirty="0"/>
          </a:p>
        </p:txBody>
      </p:sp>
      <p:sp>
        <p:nvSpPr>
          <p:cNvPr id="20" name="Text 17"/>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pic>
        <p:nvPicPr>
          <p:cNvPr id="22" name="Picture 1" descr="A blue circle with a letter and a blue circle with a white background&#10;&#10;Description automatically generated">
            <a:extLst>
              <a:ext uri="{FF2B5EF4-FFF2-40B4-BE49-F238E27FC236}">
                <a16:creationId xmlns:a16="http://schemas.microsoft.com/office/drawing/2014/main" id="{B4482481-F9DE-6671-88B3-8A45A12E1C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90315" y="313334"/>
            <a:ext cx="2096885" cy="5620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5" grpId="0" animBg="1"/>
      <p:bldP spid="17"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SECTION 02</a:t>
            </a:r>
            <a:endParaRPr lang="en-US" sz="1000" dirty="0"/>
          </a:p>
        </p:txBody>
      </p:sp>
      <p:sp>
        <p:nvSpPr>
          <p:cNvPr id="4" name="Text 1"/>
          <p:cNvSpPr/>
          <p:nvPr/>
        </p:nvSpPr>
        <p:spPr>
          <a:xfrm>
            <a:off x="457200" y="1143000"/>
            <a:ext cx="9601200" cy="86868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Every component of a CFO package</a:t>
            </a:r>
            <a:endParaRPr lang="en-US" sz="3600" dirty="0"/>
          </a:p>
        </p:txBody>
      </p:sp>
      <p:sp>
        <p:nvSpPr>
          <p:cNvPr id="6" name="Shape 3"/>
          <p:cNvSpPr/>
          <p:nvPr/>
        </p:nvSpPr>
        <p:spPr>
          <a:xfrm>
            <a:off x="457200" y="2286000"/>
            <a:ext cx="3703320" cy="1783080"/>
          </a:xfrm>
          <a:prstGeom prst="rect">
            <a:avLst/>
          </a:prstGeom>
          <a:solidFill>
            <a:srgbClr val="FFFFFF"/>
          </a:solidFill>
          <a:ln w="12700">
            <a:solidFill>
              <a:srgbClr val="D6DEE6"/>
            </a:solidFill>
            <a:prstDash val="solid"/>
          </a:ln>
        </p:spPr>
        <p:txBody>
          <a:bodyPr/>
          <a:lstStyle/>
          <a:p>
            <a:endParaRPr lang="en-GB"/>
          </a:p>
        </p:txBody>
      </p:sp>
      <p:sp>
        <p:nvSpPr>
          <p:cNvPr id="7" name="Shape 4"/>
          <p:cNvSpPr/>
          <p:nvPr/>
        </p:nvSpPr>
        <p:spPr>
          <a:xfrm>
            <a:off x="457200" y="2286000"/>
            <a:ext cx="91440" cy="1783080"/>
          </a:xfrm>
          <a:prstGeom prst="rect">
            <a:avLst/>
          </a:prstGeom>
          <a:solidFill>
            <a:srgbClr val="1A6196"/>
          </a:solidFill>
          <a:ln w="12700">
            <a:solidFill>
              <a:srgbClr val="1A6196"/>
            </a:solidFill>
            <a:prstDash val="solid"/>
          </a:ln>
        </p:spPr>
        <p:txBody>
          <a:bodyPr/>
          <a:lstStyle/>
          <a:p>
            <a:endParaRPr lang="en-GB"/>
          </a:p>
        </p:txBody>
      </p:sp>
      <p:sp>
        <p:nvSpPr>
          <p:cNvPr id="8" name="Text 5"/>
          <p:cNvSpPr/>
          <p:nvPr/>
        </p:nvSpPr>
        <p:spPr>
          <a:xfrm>
            <a:off x="731520" y="246888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Base salary</a:t>
            </a:r>
            <a:endParaRPr lang="en-US" sz="1700" dirty="0"/>
          </a:p>
        </p:txBody>
      </p:sp>
      <p:sp>
        <p:nvSpPr>
          <p:cNvPr id="9" name="Text 6"/>
          <p:cNvSpPr/>
          <p:nvPr/>
        </p:nvSpPr>
        <p:spPr>
          <a:xfrm>
            <a:off x="731520" y="297180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The headline. Sets the multiplier for bonus and severance.</a:t>
            </a:r>
            <a:endParaRPr lang="en-US" sz="1400" dirty="0"/>
          </a:p>
        </p:txBody>
      </p:sp>
      <p:sp>
        <p:nvSpPr>
          <p:cNvPr id="10" name="Shape 7"/>
          <p:cNvSpPr/>
          <p:nvPr/>
        </p:nvSpPr>
        <p:spPr>
          <a:xfrm>
            <a:off x="4343400" y="2286000"/>
            <a:ext cx="3703320" cy="1783080"/>
          </a:xfrm>
          <a:prstGeom prst="rect">
            <a:avLst/>
          </a:prstGeom>
          <a:solidFill>
            <a:srgbClr val="FFFFFF"/>
          </a:solidFill>
          <a:ln w="12700">
            <a:solidFill>
              <a:srgbClr val="D6DEE6"/>
            </a:solidFill>
            <a:prstDash val="solid"/>
          </a:ln>
        </p:spPr>
        <p:txBody>
          <a:bodyPr/>
          <a:lstStyle/>
          <a:p>
            <a:endParaRPr lang="en-GB"/>
          </a:p>
        </p:txBody>
      </p:sp>
      <p:sp>
        <p:nvSpPr>
          <p:cNvPr id="11" name="Shape 8"/>
          <p:cNvSpPr/>
          <p:nvPr/>
        </p:nvSpPr>
        <p:spPr>
          <a:xfrm>
            <a:off x="4343400" y="2286000"/>
            <a:ext cx="91440" cy="1783080"/>
          </a:xfrm>
          <a:prstGeom prst="rect">
            <a:avLst/>
          </a:prstGeom>
          <a:solidFill>
            <a:srgbClr val="1A6196"/>
          </a:solidFill>
          <a:ln w="12700">
            <a:solidFill>
              <a:srgbClr val="1A6196"/>
            </a:solidFill>
            <a:prstDash val="solid"/>
          </a:ln>
        </p:spPr>
        <p:txBody>
          <a:bodyPr/>
          <a:lstStyle/>
          <a:p>
            <a:endParaRPr lang="en-GB"/>
          </a:p>
        </p:txBody>
      </p:sp>
      <p:sp>
        <p:nvSpPr>
          <p:cNvPr id="12" name="Text 9"/>
          <p:cNvSpPr/>
          <p:nvPr/>
        </p:nvSpPr>
        <p:spPr>
          <a:xfrm>
            <a:off x="4617720" y="246888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Annual bonus</a:t>
            </a:r>
            <a:endParaRPr lang="en-US" sz="1700" dirty="0"/>
          </a:p>
        </p:txBody>
      </p:sp>
      <p:sp>
        <p:nvSpPr>
          <p:cNvPr id="13" name="Text 10"/>
          <p:cNvSpPr/>
          <p:nvPr/>
        </p:nvSpPr>
        <p:spPr>
          <a:xfrm>
            <a:off x="4617720" y="297180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Target %, on-target earnings, clawback, payment timing and what 'on target' really means.</a:t>
            </a:r>
            <a:endParaRPr lang="en-US" sz="1400" dirty="0"/>
          </a:p>
        </p:txBody>
      </p:sp>
      <p:sp>
        <p:nvSpPr>
          <p:cNvPr id="14" name="Shape 11"/>
          <p:cNvSpPr/>
          <p:nvPr/>
        </p:nvSpPr>
        <p:spPr>
          <a:xfrm>
            <a:off x="8229600" y="2286000"/>
            <a:ext cx="3703320" cy="1783080"/>
          </a:xfrm>
          <a:prstGeom prst="rect">
            <a:avLst/>
          </a:prstGeom>
          <a:solidFill>
            <a:srgbClr val="FFFFFF"/>
          </a:solidFill>
          <a:ln w="12700">
            <a:solidFill>
              <a:srgbClr val="D6DEE6"/>
            </a:solidFill>
            <a:prstDash val="solid"/>
          </a:ln>
        </p:spPr>
        <p:txBody>
          <a:bodyPr/>
          <a:lstStyle/>
          <a:p>
            <a:endParaRPr lang="en-GB"/>
          </a:p>
        </p:txBody>
      </p:sp>
      <p:sp>
        <p:nvSpPr>
          <p:cNvPr id="15" name="Shape 12"/>
          <p:cNvSpPr/>
          <p:nvPr/>
        </p:nvSpPr>
        <p:spPr>
          <a:xfrm>
            <a:off x="8229600" y="2286000"/>
            <a:ext cx="91440" cy="1783080"/>
          </a:xfrm>
          <a:prstGeom prst="rect">
            <a:avLst/>
          </a:prstGeom>
          <a:solidFill>
            <a:srgbClr val="1A6196"/>
          </a:solidFill>
          <a:ln w="12700">
            <a:solidFill>
              <a:srgbClr val="1A6196"/>
            </a:solidFill>
            <a:prstDash val="solid"/>
          </a:ln>
        </p:spPr>
        <p:txBody>
          <a:bodyPr/>
          <a:lstStyle/>
          <a:p>
            <a:endParaRPr lang="en-GB"/>
          </a:p>
        </p:txBody>
      </p:sp>
      <p:sp>
        <p:nvSpPr>
          <p:cNvPr id="16" name="Text 13"/>
          <p:cNvSpPr/>
          <p:nvPr/>
        </p:nvSpPr>
        <p:spPr>
          <a:xfrm>
            <a:off x="8503920" y="246888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Equity / LTIs</a:t>
            </a:r>
            <a:endParaRPr lang="en-US" sz="1700" dirty="0"/>
          </a:p>
        </p:txBody>
      </p:sp>
      <p:sp>
        <p:nvSpPr>
          <p:cNvPr id="17" name="Text 14"/>
          <p:cNvSpPr/>
          <p:nvPr/>
        </p:nvSpPr>
        <p:spPr>
          <a:xfrm>
            <a:off x="8503920" y="297180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Stock, options, RSUs or phantom equity. Quantum, vesting schedule and accelerators</a:t>
            </a:r>
            <a:r>
              <a:rPr lang="en-US" sz="1250" dirty="0">
                <a:solidFill>
                  <a:srgbClr val="4A5568"/>
                </a:solidFill>
                <a:latin typeface="Calibri" pitchFamily="34" charset="0"/>
                <a:ea typeface="Calibri" pitchFamily="34" charset="-122"/>
                <a:cs typeface="Calibri" pitchFamily="34" charset="-120"/>
              </a:rPr>
              <a:t>.</a:t>
            </a:r>
            <a:endParaRPr lang="en-US" sz="1250" dirty="0"/>
          </a:p>
        </p:txBody>
      </p:sp>
      <p:sp>
        <p:nvSpPr>
          <p:cNvPr id="18" name="Shape 15"/>
          <p:cNvSpPr/>
          <p:nvPr/>
        </p:nvSpPr>
        <p:spPr>
          <a:xfrm>
            <a:off x="457200" y="4251960"/>
            <a:ext cx="3703320" cy="1783080"/>
          </a:xfrm>
          <a:prstGeom prst="rect">
            <a:avLst/>
          </a:prstGeom>
          <a:solidFill>
            <a:srgbClr val="FFFFFF"/>
          </a:solidFill>
          <a:ln w="12700">
            <a:solidFill>
              <a:srgbClr val="D6DEE6"/>
            </a:solidFill>
            <a:prstDash val="solid"/>
          </a:ln>
        </p:spPr>
        <p:txBody>
          <a:bodyPr/>
          <a:lstStyle/>
          <a:p>
            <a:endParaRPr lang="en-GB"/>
          </a:p>
        </p:txBody>
      </p:sp>
      <p:sp>
        <p:nvSpPr>
          <p:cNvPr id="19" name="Shape 16"/>
          <p:cNvSpPr/>
          <p:nvPr/>
        </p:nvSpPr>
        <p:spPr>
          <a:xfrm>
            <a:off x="457200" y="4251960"/>
            <a:ext cx="91440" cy="1783080"/>
          </a:xfrm>
          <a:prstGeom prst="rect">
            <a:avLst/>
          </a:prstGeom>
          <a:solidFill>
            <a:srgbClr val="1A6196"/>
          </a:solidFill>
          <a:ln w="12700">
            <a:solidFill>
              <a:srgbClr val="1A6196"/>
            </a:solidFill>
            <a:prstDash val="solid"/>
          </a:ln>
        </p:spPr>
        <p:txBody>
          <a:bodyPr/>
          <a:lstStyle/>
          <a:p>
            <a:endParaRPr lang="en-GB"/>
          </a:p>
        </p:txBody>
      </p:sp>
      <p:sp>
        <p:nvSpPr>
          <p:cNvPr id="20" name="Text 17"/>
          <p:cNvSpPr/>
          <p:nvPr/>
        </p:nvSpPr>
        <p:spPr>
          <a:xfrm>
            <a:off x="731520" y="443484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Sign-on &amp; buy-out</a:t>
            </a:r>
            <a:endParaRPr lang="en-US" sz="1700" dirty="0"/>
          </a:p>
        </p:txBody>
      </p:sp>
      <p:sp>
        <p:nvSpPr>
          <p:cNvPr id="21" name="Text 18"/>
          <p:cNvSpPr/>
          <p:nvPr/>
        </p:nvSpPr>
        <p:spPr>
          <a:xfrm>
            <a:off x="731520" y="493776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Forfeited bonus, unvested equity from prior role, relocation, sign-on bonus.</a:t>
            </a:r>
            <a:endParaRPr lang="en-US" sz="1400" dirty="0"/>
          </a:p>
        </p:txBody>
      </p:sp>
      <p:sp>
        <p:nvSpPr>
          <p:cNvPr id="22" name="Shape 19"/>
          <p:cNvSpPr/>
          <p:nvPr/>
        </p:nvSpPr>
        <p:spPr>
          <a:xfrm>
            <a:off x="4343400" y="4251960"/>
            <a:ext cx="3703320" cy="1783080"/>
          </a:xfrm>
          <a:prstGeom prst="rect">
            <a:avLst/>
          </a:prstGeom>
          <a:solidFill>
            <a:srgbClr val="FFFFFF"/>
          </a:solidFill>
          <a:ln w="12700">
            <a:solidFill>
              <a:srgbClr val="D6DEE6"/>
            </a:solidFill>
            <a:prstDash val="solid"/>
          </a:ln>
        </p:spPr>
        <p:txBody>
          <a:bodyPr/>
          <a:lstStyle/>
          <a:p>
            <a:endParaRPr lang="en-GB"/>
          </a:p>
        </p:txBody>
      </p:sp>
      <p:sp>
        <p:nvSpPr>
          <p:cNvPr id="23" name="Shape 20"/>
          <p:cNvSpPr/>
          <p:nvPr/>
        </p:nvSpPr>
        <p:spPr>
          <a:xfrm>
            <a:off x="4343400" y="4251960"/>
            <a:ext cx="91440" cy="1783080"/>
          </a:xfrm>
          <a:prstGeom prst="rect">
            <a:avLst/>
          </a:prstGeom>
          <a:solidFill>
            <a:srgbClr val="1A6196"/>
          </a:solidFill>
          <a:ln w="12700">
            <a:solidFill>
              <a:srgbClr val="1A6196"/>
            </a:solidFill>
            <a:prstDash val="solid"/>
          </a:ln>
        </p:spPr>
        <p:txBody>
          <a:bodyPr/>
          <a:lstStyle/>
          <a:p>
            <a:endParaRPr lang="en-GB"/>
          </a:p>
        </p:txBody>
      </p:sp>
      <p:sp>
        <p:nvSpPr>
          <p:cNvPr id="24" name="Text 21"/>
          <p:cNvSpPr/>
          <p:nvPr/>
        </p:nvSpPr>
        <p:spPr>
          <a:xfrm>
            <a:off x="4617720" y="443484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Benefits &amp; perks</a:t>
            </a:r>
            <a:endParaRPr lang="en-US" sz="1700" dirty="0"/>
          </a:p>
        </p:txBody>
      </p:sp>
      <p:sp>
        <p:nvSpPr>
          <p:cNvPr id="25" name="Text 22"/>
          <p:cNvSpPr/>
          <p:nvPr/>
        </p:nvSpPr>
        <p:spPr>
          <a:xfrm>
            <a:off x="4617720" y="493776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401k, ESOP participation, healthcare, allowances, exec medical, time off.</a:t>
            </a:r>
            <a:endParaRPr lang="en-US" sz="1250" dirty="0"/>
          </a:p>
        </p:txBody>
      </p:sp>
      <p:sp>
        <p:nvSpPr>
          <p:cNvPr id="26" name="Shape 23"/>
          <p:cNvSpPr/>
          <p:nvPr/>
        </p:nvSpPr>
        <p:spPr>
          <a:xfrm>
            <a:off x="8229600" y="4251960"/>
            <a:ext cx="3703320" cy="1783080"/>
          </a:xfrm>
          <a:prstGeom prst="rect">
            <a:avLst/>
          </a:prstGeom>
          <a:solidFill>
            <a:srgbClr val="FFFFFF"/>
          </a:solidFill>
          <a:ln w="12700">
            <a:solidFill>
              <a:srgbClr val="D6DEE6"/>
            </a:solidFill>
            <a:prstDash val="solid"/>
          </a:ln>
        </p:spPr>
        <p:txBody>
          <a:bodyPr/>
          <a:lstStyle/>
          <a:p>
            <a:endParaRPr lang="en-GB"/>
          </a:p>
        </p:txBody>
      </p:sp>
      <p:sp>
        <p:nvSpPr>
          <p:cNvPr id="27" name="Shape 24"/>
          <p:cNvSpPr/>
          <p:nvPr/>
        </p:nvSpPr>
        <p:spPr>
          <a:xfrm>
            <a:off x="8229600" y="4251960"/>
            <a:ext cx="91440" cy="1783080"/>
          </a:xfrm>
          <a:prstGeom prst="rect">
            <a:avLst/>
          </a:prstGeom>
          <a:solidFill>
            <a:srgbClr val="1A6196"/>
          </a:solidFill>
          <a:ln w="12700">
            <a:solidFill>
              <a:srgbClr val="1A6196"/>
            </a:solidFill>
            <a:prstDash val="solid"/>
          </a:ln>
        </p:spPr>
        <p:txBody>
          <a:bodyPr/>
          <a:lstStyle/>
          <a:p>
            <a:endParaRPr lang="en-GB"/>
          </a:p>
        </p:txBody>
      </p:sp>
      <p:sp>
        <p:nvSpPr>
          <p:cNvPr id="28" name="Text 25"/>
          <p:cNvSpPr/>
          <p:nvPr/>
        </p:nvSpPr>
        <p:spPr>
          <a:xfrm>
            <a:off x="8503920" y="4434840"/>
            <a:ext cx="3246120" cy="457200"/>
          </a:xfrm>
          <a:prstGeom prst="rect">
            <a:avLst/>
          </a:prstGeom>
          <a:noFill/>
          <a:ln/>
        </p:spPr>
        <p:txBody>
          <a:bodyPr wrap="square" lIns="0" tIns="0" rIns="0" bIns="0" rtlCol="0" anchor="ctr"/>
          <a:lstStyle/>
          <a:p>
            <a:pPr marL="0" indent="0">
              <a:buNone/>
            </a:pPr>
            <a:r>
              <a:rPr lang="en-US" sz="1700" b="1" dirty="0">
                <a:solidFill>
                  <a:srgbClr val="0F2A3F"/>
                </a:solidFill>
                <a:latin typeface="Calibri" pitchFamily="34" charset="0"/>
                <a:ea typeface="Calibri" pitchFamily="34" charset="-122"/>
                <a:cs typeface="Calibri" pitchFamily="34" charset="-120"/>
              </a:rPr>
              <a:t>Protections</a:t>
            </a:r>
            <a:endParaRPr lang="en-US" sz="1700" dirty="0"/>
          </a:p>
        </p:txBody>
      </p:sp>
      <p:sp>
        <p:nvSpPr>
          <p:cNvPr id="29" name="Text 26"/>
          <p:cNvSpPr/>
          <p:nvPr/>
        </p:nvSpPr>
        <p:spPr>
          <a:xfrm>
            <a:off x="8503920" y="4937760"/>
            <a:ext cx="3246120" cy="1005840"/>
          </a:xfrm>
          <a:prstGeom prst="rect">
            <a:avLst/>
          </a:prstGeom>
          <a:noFill/>
          <a:ln/>
        </p:spPr>
        <p:txBody>
          <a:bodyPr wrap="square" lIns="0" tIns="0" rIns="0" bIns="0" rtlCol="0" anchor="ctr"/>
          <a:lstStyle/>
          <a:p>
            <a:pPr marL="0" indent="0">
              <a:lnSpc>
                <a:spcPct val="130000"/>
              </a:lnSpc>
              <a:buNone/>
            </a:pPr>
            <a:r>
              <a:rPr lang="en-US" sz="1400" dirty="0">
                <a:solidFill>
                  <a:srgbClr val="4A5568"/>
                </a:solidFill>
                <a:latin typeface="Calibri" pitchFamily="34" charset="0"/>
                <a:ea typeface="Calibri" pitchFamily="34" charset="-122"/>
                <a:cs typeface="Calibri" pitchFamily="34" charset="-120"/>
              </a:rPr>
              <a:t>Severance, change-of-control, good-leaver clauses, non-competes and notice periods</a:t>
            </a:r>
            <a:r>
              <a:rPr lang="en-US" sz="1250" dirty="0">
                <a:solidFill>
                  <a:srgbClr val="4A5568"/>
                </a:solidFill>
                <a:latin typeface="Calibri" pitchFamily="34" charset="0"/>
                <a:ea typeface="Calibri" pitchFamily="34" charset="-122"/>
                <a:cs typeface="Calibri" pitchFamily="34" charset="-120"/>
              </a:rPr>
              <a:t>.</a:t>
            </a:r>
            <a:endParaRPr lang="en-US" sz="1250" dirty="0"/>
          </a:p>
        </p:txBody>
      </p:sp>
      <p:sp>
        <p:nvSpPr>
          <p:cNvPr id="30" name="Text 27"/>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sp>
        <p:nvSpPr>
          <p:cNvPr id="31" name="Text 28"/>
          <p:cNvSpPr/>
          <p:nvPr/>
        </p:nvSpPr>
        <p:spPr>
          <a:xfrm>
            <a:off x="11247120" y="6492240"/>
            <a:ext cx="640080" cy="274320"/>
          </a:xfrm>
          <a:prstGeom prst="rect">
            <a:avLst/>
          </a:prstGeom>
          <a:noFill/>
          <a:ln/>
        </p:spPr>
        <p:txBody>
          <a:bodyPr wrap="square" rtlCol="0" anchor="ctr"/>
          <a:lstStyle/>
          <a:p>
            <a:pPr marL="0" indent="0" algn="r">
              <a:buNone/>
            </a:pPr>
            <a:endParaRPr lang="en-US" sz="900" dirty="0"/>
          </a:p>
        </p:txBody>
      </p:sp>
      <p:pic>
        <p:nvPicPr>
          <p:cNvPr id="32" name="Picture 1" descr="A blue circle with a letter and a blue circle with a white background&#10;&#10;Description automatically generated">
            <a:extLst>
              <a:ext uri="{FF2B5EF4-FFF2-40B4-BE49-F238E27FC236}">
                <a16:creationId xmlns:a16="http://schemas.microsoft.com/office/drawing/2014/main" id="{E942543E-C871-B450-34C5-4AE4448805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8795" y="317269"/>
            <a:ext cx="2733609" cy="732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yebrow"/>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EQUITY &amp; LTIs</a:t>
            </a:r>
            <a:endParaRPr lang="en-US" sz="1000" dirty="0"/>
          </a:p>
        </p:txBody>
      </p:sp>
      <p:sp>
        <p:nvSpPr>
          <p:cNvPr id="4" name="Title"/>
          <p:cNvSpPr/>
          <p:nvPr/>
        </p:nvSpPr>
        <p:spPr>
          <a:xfrm>
            <a:off x="457200" y="1143000"/>
            <a:ext cx="10515600" cy="86868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Negotiating your equity package</a:t>
            </a:r>
            <a:endParaRPr lang="en-US" sz="3600" dirty="0"/>
          </a:p>
        </p:txBody>
      </p:sp>
      <p:sp>
        <p:nvSpPr>
          <p:cNvPr id="5" name="Intro"/>
          <p:cNvSpPr/>
          <p:nvPr/>
        </p:nvSpPr>
        <p:spPr>
          <a:xfrm>
            <a:off x="457200" y="2095500"/>
            <a:ext cx="11277600" cy="704850"/>
          </a:xfrm>
          <a:prstGeom prst="rect">
            <a:avLst/>
          </a:prstGeom>
          <a:noFill/>
          <a:ln/>
        </p:spPr>
        <p:txBody>
          <a:bodyPr wrap="square" lIns="0" tIns="0" rIns="0" bIns="0" rtlCol="0" anchor="t"/>
          <a:lstStyle/>
          <a:p>
            <a:pPr marL="0" indent="0" algn="l">
              <a:lnSpc>
                <a:spcPct val="130000"/>
              </a:lnSpc>
              <a:buNone/>
            </a:pPr>
            <a:r>
              <a:rPr lang="en-US" sz="1400" dirty="0">
                <a:solidFill>
                  <a:srgbClr val="4A5568"/>
                </a:solidFill>
                <a:latin typeface="Calibri" pitchFamily="34" charset="0"/>
                <a:ea typeface="Calibri" pitchFamily="34" charset="-122"/>
                <a:cs typeface="Calibri" pitchFamily="34" charset="-120"/>
              </a:rPr>
              <a:t>Equity takes many forms , stock options, RSUs, performance shares, restricted stock, phantom equity and carried interest. Whatever the instrument, the real value sits in the terms attached to it, and almost all of those terms are open to negotiation.</a:t>
            </a:r>
            <a:endParaRPr lang="en-US" sz="1400" dirty="0"/>
          </a:p>
        </p:txBody>
      </p:sp>
      <p:sp>
        <p:nvSpPr>
          <p:cNvPr id="6" name="Subheader"/>
          <p:cNvSpPr/>
          <p:nvPr/>
        </p:nvSpPr>
        <p:spPr>
          <a:xfrm>
            <a:off x="457200" y="2971800"/>
            <a:ext cx="6000000" cy="411480"/>
          </a:xfrm>
          <a:prstGeom prst="rect">
            <a:avLst/>
          </a:prstGeom>
          <a:noFill/>
          <a:ln/>
        </p:spPr>
        <p:txBody>
          <a:bodyPr wrap="square" lIns="0" tIns="0" rIns="0" bIns="0" rtlCol="0" anchor="ctr"/>
          <a:lstStyle/>
          <a:p>
            <a:pPr marL="0" indent="0" algn="l">
              <a:buNone/>
            </a:pPr>
            <a:r>
              <a:rPr lang="en-US" sz="2000" b="1" dirty="0">
                <a:solidFill>
                  <a:srgbClr val="0F2A3F"/>
                </a:solidFill>
                <a:latin typeface="Calibri" pitchFamily="34" charset="0"/>
                <a:ea typeface="Calibri" pitchFamily="34" charset="-122"/>
                <a:cs typeface="Calibri" pitchFamily="34" charset="-120"/>
              </a:rPr>
              <a:t>The areas worth negotiating</a:t>
            </a:r>
            <a:endParaRPr lang="en-US" sz="2000" dirty="0"/>
          </a:p>
        </p:txBody>
      </p:sp>
      <p:sp>
        <p:nvSpPr>
          <p:cNvPr id="7" name="Bullets Left"/>
          <p:cNvSpPr/>
          <p:nvPr/>
        </p:nvSpPr>
        <p:spPr>
          <a:xfrm>
            <a:off x="457200" y="3505200"/>
            <a:ext cx="5410200" cy="2750000"/>
          </a:xfrm>
          <a:prstGeom prst="rect">
            <a:avLst/>
          </a:prstGeom>
          <a:noFill/>
          <a:ln/>
        </p:spPr>
        <p:txBody>
          <a:bodyPr wrap="square" lIns="0" tIns="0" rIns="0" bIns="0" rtlCol="0" anchor="t"/>
          <a:lstStyle/>
          <a:p>
            <a:pPr marL="285750" indent="-285750">
              <a:lnSpc>
                <a:spcPct val="116000"/>
              </a:lnSpc>
              <a:spcBef>
                <a:spcPts val="3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Quantum: </a:t>
            </a:r>
            <a:r>
              <a:rPr lang="en-US" sz="1500" dirty="0">
                <a:solidFill>
                  <a:srgbClr val="4A5568"/>
                </a:solidFill>
                <a:latin typeface="Calibri" pitchFamily="34" charset="0"/>
                <a:ea typeface="Calibri" pitchFamily="34" charset="-122"/>
                <a:cs typeface="Calibri" pitchFamily="34" charset="-120"/>
              </a:rPr>
              <a:t>the size of the award as a set number of shares or % of the company, not just a headline value.</a:t>
            </a:r>
          </a:p>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Vesting: </a:t>
            </a:r>
            <a:r>
              <a:rPr lang="en-US" sz="1500" dirty="0">
                <a:solidFill>
                  <a:srgbClr val="4A5568"/>
                </a:solidFill>
                <a:latin typeface="Calibri" pitchFamily="34" charset="0"/>
                <a:ea typeface="Calibri" pitchFamily="34" charset="-122"/>
                <a:cs typeface="Calibri" pitchFamily="34" charset="-120"/>
              </a:rPr>
              <a:t>the schedule and frequency, and the period before the first tranche vests.</a:t>
            </a:r>
          </a:p>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Acceleration: </a:t>
            </a:r>
            <a:r>
              <a:rPr lang="en-US" sz="1500" dirty="0">
                <a:solidFill>
                  <a:srgbClr val="4A5568"/>
                </a:solidFill>
                <a:latin typeface="Calibri" pitchFamily="34" charset="0"/>
                <a:ea typeface="Calibri" pitchFamily="34" charset="-122"/>
                <a:cs typeface="Calibri" pitchFamily="34" charset="-120"/>
              </a:rPr>
              <a:t>single- or double-trigger treatment on a sale or change of control.</a:t>
            </a:r>
          </a:p>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Performance conditions: </a:t>
            </a:r>
            <a:r>
              <a:rPr lang="en-US" sz="1500" dirty="0">
                <a:solidFill>
                  <a:srgbClr val="4A5568"/>
                </a:solidFill>
                <a:latin typeface="Calibri" pitchFamily="34" charset="0"/>
                <a:ea typeface="Calibri" pitchFamily="34" charset="-122"/>
                <a:cs typeface="Calibri" pitchFamily="34" charset="-120"/>
              </a:rPr>
              <a:t>the metrics, targets and measurement period on any performance-based award.</a:t>
            </a:r>
          </a:p>
        </p:txBody>
      </p:sp>
      <p:sp>
        <p:nvSpPr>
          <p:cNvPr id="8" name="Bullets Right"/>
          <p:cNvSpPr/>
          <p:nvPr/>
        </p:nvSpPr>
        <p:spPr>
          <a:xfrm>
            <a:off x="6324600" y="3505200"/>
            <a:ext cx="5410200" cy="2750000"/>
          </a:xfrm>
          <a:prstGeom prst="rect">
            <a:avLst/>
          </a:prstGeom>
          <a:noFill/>
          <a:ln/>
        </p:spPr>
        <p:txBody>
          <a:bodyPr wrap="square" lIns="0" tIns="0" rIns="0" bIns="0" rtlCol="0" anchor="t"/>
          <a:lstStyle/>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Leaver terms: </a:t>
            </a:r>
            <a:r>
              <a:rPr lang="en-US" sz="1500" dirty="0">
                <a:solidFill>
                  <a:srgbClr val="4A5568"/>
                </a:solidFill>
                <a:latin typeface="Calibri" pitchFamily="34" charset="0"/>
                <a:ea typeface="Calibri" pitchFamily="34" charset="-122"/>
                <a:cs typeface="Calibri" pitchFamily="34" charset="-120"/>
              </a:rPr>
              <a:t>good- versus bad-leaver treatment of vested and unvested equity.</a:t>
            </a:r>
          </a:p>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Liquidity &amp; exit: </a:t>
            </a:r>
            <a:r>
              <a:rPr lang="en-US" sz="1500" dirty="0">
                <a:solidFill>
                  <a:srgbClr val="4A5568"/>
                </a:solidFill>
                <a:latin typeface="Calibri" pitchFamily="34" charset="0"/>
                <a:ea typeface="Calibri" pitchFamily="34" charset="-122"/>
                <a:cs typeface="Calibri" pitchFamily="34" charset="-120"/>
              </a:rPr>
              <a:t>realistic time to a liquidity event, plus any or holding periods.</a:t>
            </a:r>
          </a:p>
          <a:p>
            <a:pPr marL="285750" indent="-285750">
              <a:lnSpc>
                <a:spcPct val="116000"/>
              </a:lnSpc>
              <a:spcBef>
                <a:spcPts val="1100"/>
              </a:spcBef>
              <a:buClr>
                <a:srgbClr val="1A6196"/>
              </a:buClr>
              <a:buSzPct val="90000"/>
              <a:buFont typeface="Arial" pitchFamily="34" charset="0"/>
              <a:buChar char="•"/>
            </a:pPr>
            <a:r>
              <a:rPr lang="en-US" sz="1500" b="1" dirty="0">
                <a:solidFill>
                  <a:srgbClr val="0F2A3F"/>
                </a:solidFill>
                <a:latin typeface="Calibri" pitchFamily="34" charset="0"/>
                <a:ea typeface="Calibri" pitchFamily="34" charset="-122"/>
                <a:cs typeface="Calibri" pitchFamily="34" charset="-120"/>
              </a:rPr>
              <a:t>Protections: </a:t>
            </a:r>
            <a:r>
              <a:rPr lang="en-US" sz="1500" dirty="0">
                <a:solidFill>
                  <a:srgbClr val="4A5568"/>
                </a:solidFill>
                <a:latin typeface="Calibri" pitchFamily="34" charset="0"/>
                <a:ea typeface="Calibri" pitchFamily="34" charset="-122"/>
                <a:cs typeface="Calibri" pitchFamily="34" charset="-120"/>
              </a:rPr>
              <a:t>anti-dilution, dividend-equivalent rights and clawback provisions.</a:t>
            </a:r>
          </a:p>
        </p:txBody>
      </p:sp>
      <p:sp>
        <p:nvSpPr>
          <p:cNvPr id="9" name="Footer"/>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pic>
        <p:nvPicPr>
          <p:cNvPr id="32" name="Picture 1" descr="CFO Recruit logo"/>
          <p:cNvPicPr>
            <a:picLocks noChangeAspect="1" noChangeArrowheads="1"/>
          </p:cNvPicPr>
          <p:nvPr/>
        </p:nvPicPr>
        <p:blipFill>
          <a:blip r:embed="rId2"/>
          <a:srcRect/>
          <a:stretch>
            <a:fillRect/>
          </a:stretch>
        </p:blipFill>
        <p:spPr bwMode="auto">
          <a:xfrm>
            <a:off x="9148795" y="317269"/>
            <a:ext cx="2733609" cy="7327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SECTION 03</a:t>
            </a:r>
            <a:endParaRPr lang="en-US" sz="1000" dirty="0"/>
          </a:p>
        </p:txBody>
      </p:sp>
      <p:sp>
        <p:nvSpPr>
          <p:cNvPr id="4" name="Text 1"/>
          <p:cNvSpPr/>
          <p:nvPr/>
        </p:nvSpPr>
        <p:spPr>
          <a:xfrm>
            <a:off x="457200" y="777240"/>
            <a:ext cx="9601200" cy="82296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Identifying when and how to use leverage</a:t>
            </a:r>
            <a:endParaRPr lang="en-US" sz="3600" dirty="0"/>
          </a:p>
        </p:txBody>
      </p:sp>
      <p:sp>
        <p:nvSpPr>
          <p:cNvPr id="5" name="Text 2"/>
          <p:cNvSpPr/>
          <p:nvPr/>
        </p:nvSpPr>
        <p:spPr>
          <a:xfrm>
            <a:off x="457200" y="1874520"/>
            <a:ext cx="5486400" cy="411480"/>
          </a:xfrm>
          <a:prstGeom prst="rect">
            <a:avLst/>
          </a:prstGeom>
          <a:noFill/>
          <a:ln/>
        </p:spPr>
        <p:txBody>
          <a:bodyPr wrap="square" lIns="0" tIns="0" rIns="0" bIns="0" rtlCol="0" anchor="ctr"/>
          <a:lstStyle/>
          <a:p>
            <a:pPr marL="0" indent="0">
              <a:buNone/>
            </a:pPr>
            <a:r>
              <a:rPr lang="en-US" sz="2000" b="1" dirty="0">
                <a:solidFill>
                  <a:srgbClr val="1A6196"/>
                </a:solidFill>
                <a:latin typeface="Calibri" pitchFamily="34" charset="0"/>
                <a:ea typeface="Calibri" pitchFamily="34" charset="-122"/>
                <a:cs typeface="Calibri" pitchFamily="34" charset="-120"/>
              </a:rPr>
              <a:t>Sources of leverage</a:t>
            </a:r>
            <a:endParaRPr lang="en-US" sz="2000" dirty="0"/>
          </a:p>
        </p:txBody>
      </p:sp>
      <p:sp>
        <p:nvSpPr>
          <p:cNvPr id="7" name="Text 4"/>
          <p:cNvSpPr/>
          <p:nvPr/>
        </p:nvSpPr>
        <p:spPr>
          <a:xfrm>
            <a:off x="731520" y="2377440"/>
            <a:ext cx="5212080" cy="365760"/>
          </a:xfrm>
          <a:prstGeom prst="rect">
            <a:avLst/>
          </a:prstGeom>
          <a:noFill/>
          <a:ln/>
        </p:spPr>
        <p:txBody>
          <a:bodyPr wrap="square" lIns="0" tIns="0" rIns="0" bIns="0" rtlCol="0" anchor="ctr"/>
          <a:lstStyle/>
          <a:p>
            <a:pPr marL="0" indent="0">
              <a:buNone/>
            </a:pPr>
            <a:r>
              <a:rPr lang="en-US" sz="1500" b="1" dirty="0">
                <a:solidFill>
                  <a:srgbClr val="0F2A3F"/>
                </a:solidFill>
                <a:latin typeface="Calibri" pitchFamily="34" charset="0"/>
                <a:ea typeface="Calibri" pitchFamily="34" charset="-122"/>
                <a:cs typeface="Calibri" pitchFamily="34" charset="-120"/>
              </a:rPr>
              <a:t>Scarcity of fit</a:t>
            </a:r>
            <a:endParaRPr lang="en-US" sz="1500" dirty="0"/>
          </a:p>
        </p:txBody>
      </p:sp>
      <p:sp>
        <p:nvSpPr>
          <p:cNvPr id="8" name="Text 5"/>
          <p:cNvSpPr/>
          <p:nvPr/>
        </p:nvSpPr>
        <p:spPr>
          <a:xfrm>
            <a:off x="731520" y="2724912"/>
            <a:ext cx="5212080" cy="502920"/>
          </a:xfrm>
          <a:prstGeom prst="rect">
            <a:avLst/>
          </a:prstGeom>
          <a:noFill/>
          <a:ln/>
        </p:spPr>
        <p:txBody>
          <a:bodyPr wrap="square" lIns="0" tIns="0" rIns="0" bIns="0" rtlCol="0" anchor="ctr"/>
          <a:lstStyle/>
          <a:p>
            <a:pPr marL="0" indent="0">
              <a:lnSpc>
                <a:spcPct val="125000"/>
              </a:lnSpc>
              <a:buNone/>
            </a:pPr>
            <a:r>
              <a:rPr lang="en-US" sz="1250" dirty="0">
                <a:solidFill>
                  <a:srgbClr val="4A5568"/>
                </a:solidFill>
                <a:latin typeface="Calibri" pitchFamily="34" charset="0"/>
                <a:ea typeface="Calibri" pitchFamily="34" charset="-122"/>
                <a:cs typeface="Calibri" pitchFamily="34" charset="-120"/>
              </a:rPr>
              <a:t>Sector, stage, deal experience or specific systems exposure that's hard to replace.</a:t>
            </a:r>
            <a:endParaRPr lang="en-US" sz="1250" dirty="0"/>
          </a:p>
        </p:txBody>
      </p:sp>
      <p:sp>
        <p:nvSpPr>
          <p:cNvPr id="10" name="Text 7"/>
          <p:cNvSpPr/>
          <p:nvPr/>
        </p:nvSpPr>
        <p:spPr>
          <a:xfrm>
            <a:off x="731520" y="3291840"/>
            <a:ext cx="5212080" cy="365760"/>
          </a:xfrm>
          <a:prstGeom prst="rect">
            <a:avLst/>
          </a:prstGeom>
          <a:noFill/>
          <a:ln/>
        </p:spPr>
        <p:txBody>
          <a:bodyPr wrap="square" lIns="0" tIns="0" rIns="0" bIns="0" rtlCol="0" anchor="ctr"/>
          <a:lstStyle/>
          <a:p>
            <a:pPr marL="0" indent="0">
              <a:buNone/>
            </a:pPr>
            <a:r>
              <a:rPr lang="en-US" sz="1500" b="1" dirty="0">
                <a:solidFill>
                  <a:srgbClr val="0F2A3F"/>
                </a:solidFill>
                <a:latin typeface="Calibri" pitchFamily="34" charset="0"/>
                <a:ea typeface="Calibri" pitchFamily="34" charset="-122"/>
                <a:cs typeface="Calibri" pitchFamily="34" charset="-120"/>
              </a:rPr>
              <a:t>A competing process</a:t>
            </a:r>
            <a:endParaRPr lang="en-US" sz="1500" dirty="0"/>
          </a:p>
        </p:txBody>
      </p:sp>
      <p:sp>
        <p:nvSpPr>
          <p:cNvPr id="11" name="Text 8"/>
          <p:cNvSpPr/>
          <p:nvPr/>
        </p:nvSpPr>
        <p:spPr>
          <a:xfrm>
            <a:off x="731520" y="3639312"/>
            <a:ext cx="5212080" cy="502920"/>
          </a:xfrm>
          <a:prstGeom prst="rect">
            <a:avLst/>
          </a:prstGeom>
          <a:noFill/>
          <a:ln/>
        </p:spPr>
        <p:txBody>
          <a:bodyPr wrap="square" lIns="0" tIns="0" rIns="0" bIns="0" rtlCol="0" anchor="ctr"/>
          <a:lstStyle/>
          <a:p>
            <a:pPr marL="0" indent="0">
              <a:lnSpc>
                <a:spcPct val="125000"/>
              </a:lnSpc>
              <a:buNone/>
            </a:pPr>
            <a:r>
              <a:rPr lang="en-US" sz="1250" dirty="0">
                <a:solidFill>
                  <a:srgbClr val="4A5568"/>
                </a:solidFill>
                <a:latin typeface="Calibri" pitchFamily="34" charset="0"/>
                <a:ea typeface="Calibri" pitchFamily="34" charset="-122"/>
                <a:cs typeface="Calibri" pitchFamily="34" charset="-120"/>
              </a:rPr>
              <a:t>A live alternative, not invented or bluffed. The strongest, most quietly used lever.</a:t>
            </a:r>
            <a:endParaRPr lang="en-US" sz="1250" dirty="0"/>
          </a:p>
        </p:txBody>
      </p:sp>
      <p:sp>
        <p:nvSpPr>
          <p:cNvPr id="13" name="Text 10"/>
          <p:cNvSpPr/>
          <p:nvPr/>
        </p:nvSpPr>
        <p:spPr>
          <a:xfrm>
            <a:off x="731520" y="4206240"/>
            <a:ext cx="5212080" cy="365760"/>
          </a:xfrm>
          <a:prstGeom prst="rect">
            <a:avLst/>
          </a:prstGeom>
          <a:noFill/>
          <a:ln/>
        </p:spPr>
        <p:txBody>
          <a:bodyPr wrap="square" lIns="0" tIns="0" rIns="0" bIns="0" rtlCol="0" anchor="ctr"/>
          <a:lstStyle/>
          <a:p>
            <a:pPr marL="0" indent="0">
              <a:buNone/>
            </a:pPr>
            <a:r>
              <a:rPr lang="en-US" sz="1500" b="1" dirty="0">
                <a:solidFill>
                  <a:srgbClr val="0F2A3F"/>
                </a:solidFill>
                <a:latin typeface="Calibri" pitchFamily="34" charset="0"/>
                <a:ea typeface="Calibri" pitchFamily="34" charset="-122"/>
                <a:cs typeface="Calibri" pitchFamily="34" charset="-120"/>
              </a:rPr>
              <a:t>Current package</a:t>
            </a:r>
            <a:endParaRPr lang="en-US" sz="1500" dirty="0"/>
          </a:p>
        </p:txBody>
      </p:sp>
      <p:sp>
        <p:nvSpPr>
          <p:cNvPr id="14" name="Text 11"/>
          <p:cNvSpPr/>
          <p:nvPr/>
        </p:nvSpPr>
        <p:spPr>
          <a:xfrm>
            <a:off x="731520" y="4553712"/>
            <a:ext cx="5212080" cy="502920"/>
          </a:xfrm>
          <a:prstGeom prst="rect">
            <a:avLst/>
          </a:prstGeom>
          <a:noFill/>
          <a:ln/>
        </p:spPr>
        <p:txBody>
          <a:bodyPr wrap="square" lIns="0" tIns="0" rIns="0" bIns="0" rtlCol="0" anchor="ctr"/>
          <a:lstStyle/>
          <a:p>
            <a:pPr marL="0" indent="0">
              <a:lnSpc>
                <a:spcPct val="125000"/>
              </a:lnSpc>
              <a:buNone/>
            </a:pPr>
            <a:r>
              <a:rPr lang="en-US" sz="1250" dirty="0">
                <a:solidFill>
                  <a:srgbClr val="4A5568"/>
                </a:solidFill>
                <a:latin typeface="Calibri" pitchFamily="34" charset="0"/>
                <a:ea typeface="Calibri" pitchFamily="34" charset="-122"/>
                <a:cs typeface="Calibri" pitchFamily="34" charset="-120"/>
              </a:rPr>
              <a:t>What you'd be walking away from in your current plan, base, bonus, unvested equity, retention awards.</a:t>
            </a:r>
            <a:endParaRPr lang="en-US" sz="1250" dirty="0"/>
          </a:p>
        </p:txBody>
      </p:sp>
      <p:sp>
        <p:nvSpPr>
          <p:cNvPr id="16" name="Text 13"/>
          <p:cNvSpPr/>
          <p:nvPr/>
        </p:nvSpPr>
        <p:spPr>
          <a:xfrm>
            <a:off x="731520" y="5120640"/>
            <a:ext cx="5212080" cy="365760"/>
          </a:xfrm>
          <a:prstGeom prst="rect">
            <a:avLst/>
          </a:prstGeom>
          <a:noFill/>
          <a:ln/>
        </p:spPr>
        <p:txBody>
          <a:bodyPr wrap="square" lIns="0" tIns="0" rIns="0" bIns="0" rtlCol="0" anchor="ctr"/>
          <a:lstStyle/>
          <a:p>
            <a:pPr marL="0" indent="0">
              <a:buNone/>
            </a:pPr>
            <a:r>
              <a:rPr lang="en-US" sz="1500" b="1" dirty="0">
                <a:solidFill>
                  <a:srgbClr val="0F2A3F"/>
                </a:solidFill>
                <a:latin typeface="Calibri" pitchFamily="34" charset="0"/>
                <a:ea typeface="Calibri" pitchFamily="34" charset="-122"/>
                <a:cs typeface="Calibri" pitchFamily="34" charset="-120"/>
              </a:rPr>
              <a:t>Timing of the deal</a:t>
            </a:r>
            <a:endParaRPr lang="en-US" sz="1500" dirty="0"/>
          </a:p>
        </p:txBody>
      </p:sp>
      <p:sp>
        <p:nvSpPr>
          <p:cNvPr id="17" name="Text 14"/>
          <p:cNvSpPr/>
          <p:nvPr/>
        </p:nvSpPr>
        <p:spPr>
          <a:xfrm>
            <a:off x="731520" y="5468112"/>
            <a:ext cx="5212080" cy="502920"/>
          </a:xfrm>
          <a:prstGeom prst="rect">
            <a:avLst/>
          </a:prstGeom>
          <a:noFill/>
          <a:ln/>
        </p:spPr>
        <p:txBody>
          <a:bodyPr wrap="square" lIns="0" tIns="0" rIns="0" bIns="0" rtlCol="0" anchor="ctr"/>
          <a:lstStyle/>
          <a:p>
            <a:pPr marL="0" indent="0">
              <a:lnSpc>
                <a:spcPct val="125000"/>
              </a:lnSpc>
              <a:buNone/>
            </a:pPr>
            <a:r>
              <a:rPr lang="en-US" sz="1250" dirty="0">
                <a:solidFill>
                  <a:srgbClr val="4A5568"/>
                </a:solidFill>
                <a:latin typeface="Calibri" pitchFamily="34" charset="0"/>
                <a:ea typeface="Calibri" pitchFamily="34" charset="-122"/>
                <a:cs typeface="Calibri" pitchFamily="34" charset="-120"/>
              </a:rPr>
              <a:t>Board meetings, funding rounds, year-end. Their clock is often more pressing than yours.</a:t>
            </a:r>
            <a:endParaRPr lang="en-US" sz="1250" dirty="0"/>
          </a:p>
        </p:txBody>
      </p:sp>
      <p:sp>
        <p:nvSpPr>
          <p:cNvPr id="19" name="Text 16"/>
          <p:cNvSpPr/>
          <p:nvPr/>
        </p:nvSpPr>
        <p:spPr>
          <a:xfrm>
            <a:off x="6675120" y="2286000"/>
            <a:ext cx="4937760" cy="3794760"/>
          </a:xfrm>
          <a:prstGeom prst="rect">
            <a:avLst/>
          </a:prstGeom>
          <a:noFill/>
          <a:ln/>
        </p:spPr>
        <p:txBody>
          <a:bodyPr wrap="square" lIns="0" tIns="0" rIns="0" bIns="0" rtlCol="0" anchor="ctr"/>
          <a:lstStyle/>
          <a:p>
            <a:pPr marL="0" indent="0">
              <a:buNone/>
            </a:pPr>
            <a:r>
              <a:rPr lang="en-US" sz="1400" b="1" dirty="0">
                <a:solidFill>
                  <a:srgbClr val="0F2A3F"/>
                </a:solidFill>
                <a:ea typeface="Calibri" pitchFamily="34" charset="-122"/>
                <a:cs typeface="Calibri" pitchFamily="34" charset="-120"/>
              </a:rPr>
              <a:t>How to apply it</a:t>
            </a:r>
          </a:p>
          <a:p>
            <a:pPr>
              <a:lnSpc>
                <a:spcPct val="125000"/>
              </a:lnSpc>
            </a:pPr>
            <a:r>
              <a:rPr lang="en-US" sz="1400" b="1" dirty="0">
                <a:solidFill>
                  <a:srgbClr val="0F2A3F"/>
                </a:solidFill>
                <a:ea typeface="Calibri" pitchFamily="34" charset="-122"/>
                <a:cs typeface="Calibri" pitchFamily="34" charset="-120"/>
              </a:rPr>
              <a:t>Be precise, not theatrical. </a:t>
            </a:r>
            <a:r>
              <a:rPr lang="en-US" sz="1400" dirty="0">
                <a:solidFill>
                  <a:srgbClr val="4A5568"/>
                </a:solidFill>
                <a:ea typeface="Calibri" pitchFamily="34" charset="-122"/>
                <a:cs typeface="Calibri" pitchFamily="34" charset="-120"/>
              </a:rPr>
              <a:t>Specifics land, vague threats don't. Cite a comparable, not a feeling.</a:t>
            </a:r>
            <a:endParaRPr lang="en-US" sz="1400" dirty="0"/>
          </a:p>
          <a:p>
            <a:pPr>
              <a:lnSpc>
                <a:spcPct val="125000"/>
              </a:lnSpc>
            </a:pPr>
            <a:r>
              <a:rPr lang="en-US" sz="1400" dirty="0">
                <a:solidFill>
                  <a:srgbClr val="000000"/>
                </a:solidFill>
                <a:ea typeface="Calibri" pitchFamily="34" charset="-122"/>
                <a:cs typeface="Calibri" pitchFamily="34" charset="-120"/>
              </a:rPr>
              <a:t> </a:t>
            </a:r>
            <a:endParaRPr lang="en-US" sz="1400" dirty="0"/>
          </a:p>
          <a:p>
            <a:pPr>
              <a:lnSpc>
                <a:spcPct val="125000"/>
              </a:lnSpc>
            </a:pPr>
            <a:r>
              <a:rPr lang="en-US" sz="1400" b="1" dirty="0">
                <a:solidFill>
                  <a:srgbClr val="0F2A3F"/>
                </a:solidFill>
                <a:ea typeface="Calibri" pitchFamily="34" charset="-122"/>
                <a:cs typeface="Calibri" pitchFamily="34" charset="-120"/>
              </a:rPr>
              <a:t>Lead with the role, not the rate. </a:t>
            </a:r>
            <a:r>
              <a:rPr lang="en-US" sz="1400" dirty="0">
                <a:solidFill>
                  <a:srgbClr val="4A5568"/>
                </a:solidFill>
                <a:ea typeface="Calibri" pitchFamily="34" charset="-122"/>
                <a:cs typeface="Calibri" pitchFamily="34" charset="-120"/>
              </a:rPr>
              <a:t>Reaffirm interest before negotiating, it changes how every number is received.</a:t>
            </a:r>
            <a:endParaRPr lang="en-US" sz="1400" dirty="0"/>
          </a:p>
          <a:p>
            <a:pPr>
              <a:lnSpc>
                <a:spcPct val="125000"/>
              </a:lnSpc>
            </a:pPr>
            <a:r>
              <a:rPr lang="en-US" sz="1400" dirty="0">
                <a:solidFill>
                  <a:srgbClr val="000000"/>
                </a:solidFill>
                <a:ea typeface="Calibri" pitchFamily="34" charset="-122"/>
                <a:cs typeface="Calibri" pitchFamily="34" charset="-120"/>
              </a:rPr>
              <a:t> </a:t>
            </a:r>
            <a:endParaRPr lang="en-US" sz="1400" dirty="0"/>
          </a:p>
          <a:p>
            <a:pPr>
              <a:lnSpc>
                <a:spcPct val="125000"/>
              </a:lnSpc>
            </a:pPr>
            <a:r>
              <a:rPr lang="en-US" sz="1400" b="1" dirty="0">
                <a:solidFill>
                  <a:srgbClr val="0F2A3F"/>
                </a:solidFill>
                <a:ea typeface="Calibri" pitchFamily="34" charset="-122"/>
                <a:cs typeface="Calibri" pitchFamily="34" charset="-120"/>
              </a:rPr>
              <a:t>Use silence. </a:t>
            </a:r>
            <a:r>
              <a:rPr lang="en-US" sz="1400" dirty="0">
                <a:solidFill>
                  <a:srgbClr val="4A5568"/>
                </a:solidFill>
                <a:ea typeface="Calibri" pitchFamily="34" charset="-122"/>
                <a:cs typeface="Calibri" pitchFamily="34" charset="-120"/>
              </a:rPr>
              <a:t>After you ask, stop talking. The party who fills the silence usually concedes.</a:t>
            </a:r>
            <a:endParaRPr lang="en-US" sz="1400" dirty="0"/>
          </a:p>
          <a:p>
            <a:pPr>
              <a:lnSpc>
                <a:spcPct val="125000"/>
              </a:lnSpc>
            </a:pPr>
            <a:r>
              <a:rPr lang="en-US" sz="1400" dirty="0">
                <a:solidFill>
                  <a:srgbClr val="000000"/>
                </a:solidFill>
                <a:ea typeface="Calibri" pitchFamily="34" charset="-122"/>
                <a:cs typeface="Calibri" pitchFamily="34" charset="-120"/>
              </a:rPr>
              <a:t> </a:t>
            </a:r>
            <a:endParaRPr lang="en-US" sz="1400" dirty="0"/>
          </a:p>
          <a:p>
            <a:pPr>
              <a:lnSpc>
                <a:spcPct val="125000"/>
              </a:lnSpc>
            </a:pPr>
            <a:r>
              <a:rPr lang="en-US" sz="1400" b="1" dirty="0">
                <a:solidFill>
                  <a:srgbClr val="0F2A3F"/>
                </a:solidFill>
                <a:ea typeface="Calibri" pitchFamily="34" charset="-122"/>
                <a:cs typeface="Calibri" pitchFamily="34" charset="-120"/>
              </a:rPr>
              <a:t>Negotiate the package, not the line. </a:t>
            </a:r>
            <a:r>
              <a:rPr lang="en-US" sz="1400" dirty="0">
                <a:solidFill>
                  <a:srgbClr val="4A5568"/>
                </a:solidFill>
                <a:ea typeface="Calibri" pitchFamily="34" charset="-122"/>
                <a:cs typeface="Calibri" pitchFamily="34" charset="-120"/>
              </a:rPr>
              <a:t>Trade across components,  base, bonus, equity, protections.</a:t>
            </a:r>
            <a:endParaRPr lang="en-US" sz="1400" dirty="0"/>
          </a:p>
          <a:p>
            <a:pPr marL="0" indent="0">
              <a:buNone/>
            </a:pPr>
            <a:endParaRPr lang="en-US" sz="1900" dirty="0"/>
          </a:p>
        </p:txBody>
      </p:sp>
      <p:sp>
        <p:nvSpPr>
          <p:cNvPr id="20" name="Text 17"/>
          <p:cNvSpPr/>
          <p:nvPr/>
        </p:nvSpPr>
        <p:spPr>
          <a:xfrm>
            <a:off x="6675120" y="2514600"/>
            <a:ext cx="4937760" cy="3474720"/>
          </a:xfrm>
          <a:prstGeom prst="rect">
            <a:avLst/>
          </a:prstGeom>
          <a:noFill/>
          <a:ln/>
        </p:spPr>
        <p:txBody>
          <a:bodyPr wrap="square" lIns="0" tIns="0" rIns="0" bIns="0" rtlCol="0" anchor="t"/>
          <a:lstStyle/>
          <a:p>
            <a:pPr marL="0" indent="0">
              <a:lnSpc>
                <a:spcPct val="125000"/>
              </a:lnSpc>
              <a:buNone/>
            </a:pPr>
            <a:endParaRPr lang="en-US" sz="1250" dirty="0"/>
          </a:p>
        </p:txBody>
      </p:sp>
      <p:sp>
        <p:nvSpPr>
          <p:cNvPr id="21" name="Text 18"/>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sp>
        <p:nvSpPr>
          <p:cNvPr id="22" name="Text 19"/>
          <p:cNvSpPr/>
          <p:nvPr/>
        </p:nvSpPr>
        <p:spPr>
          <a:xfrm>
            <a:off x="11247120" y="6492240"/>
            <a:ext cx="640080" cy="274320"/>
          </a:xfrm>
          <a:prstGeom prst="rect">
            <a:avLst/>
          </a:prstGeom>
          <a:noFill/>
          <a:ln/>
        </p:spPr>
        <p:txBody>
          <a:bodyPr wrap="square" rtlCol="0" anchor="ctr"/>
          <a:lstStyle/>
          <a:p>
            <a:pPr marL="0" indent="0" algn="r">
              <a:buNone/>
            </a:pPr>
            <a:endParaRPr lang="en-US" sz="900" dirty="0"/>
          </a:p>
        </p:txBody>
      </p:sp>
      <p:pic>
        <p:nvPicPr>
          <p:cNvPr id="23" name="Picture 1" descr="A blue circle with a letter and a blue circle with a white background&#10;&#10;Description automatically generated">
            <a:extLst>
              <a:ext uri="{FF2B5EF4-FFF2-40B4-BE49-F238E27FC236}">
                <a16:creationId xmlns:a16="http://schemas.microsoft.com/office/drawing/2014/main" id="{EDC6DF61-44FE-DF22-E3E7-6E4160FE7D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8795" y="317269"/>
            <a:ext cx="2733609" cy="732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anim calcmode="lin" valueType="num">
                                      <p:cBhvr>
                                        <p:cTn id="48" dur="1000" fill="hold"/>
                                        <p:tgtEl>
                                          <p:spTgt spid="19"/>
                                        </p:tgtEl>
                                        <p:attrNameLst>
                                          <p:attrName>ppt_x</p:attrName>
                                        </p:attrNameLst>
                                      </p:cBhvr>
                                      <p:tavLst>
                                        <p:tav tm="0">
                                          <p:val>
                                            <p:strVal val="#ppt_x"/>
                                          </p:val>
                                        </p:tav>
                                        <p:tav tm="100000">
                                          <p:val>
                                            <p:strVal val="#ppt_x"/>
                                          </p:val>
                                        </p:tav>
                                      </p:tavLst>
                                    </p:anim>
                                    <p:anim calcmode="lin" valueType="num">
                                      <p:cBhvr>
                                        <p:cTn id="4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1" grpId="0" animBg="1"/>
      <p:bldP spid="13" grpId="0" animBg="1"/>
      <p:bldP spid="14" grpId="0" animBg="1"/>
      <p:bldP spid="16" grpId="0" animBg="1"/>
      <p:bldP spid="17"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TACTICS</a:t>
            </a:r>
            <a:endParaRPr lang="en-US" sz="1000" dirty="0"/>
          </a:p>
        </p:txBody>
      </p:sp>
      <p:sp>
        <p:nvSpPr>
          <p:cNvPr id="4" name="Text 1"/>
          <p:cNvSpPr/>
          <p:nvPr/>
        </p:nvSpPr>
        <p:spPr>
          <a:xfrm>
            <a:off x="457200" y="777240"/>
            <a:ext cx="9601200" cy="82296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Practical language for the conversation</a:t>
            </a:r>
            <a:endParaRPr lang="en-US" sz="3600" dirty="0"/>
          </a:p>
        </p:txBody>
      </p:sp>
      <p:sp>
        <p:nvSpPr>
          <p:cNvPr id="5" name="Text 2"/>
          <p:cNvSpPr/>
          <p:nvPr/>
        </p:nvSpPr>
        <p:spPr>
          <a:xfrm>
            <a:off x="457200" y="1691640"/>
            <a:ext cx="10058400" cy="457200"/>
          </a:xfrm>
          <a:prstGeom prst="rect">
            <a:avLst/>
          </a:prstGeom>
          <a:noFill/>
          <a:ln/>
        </p:spPr>
        <p:txBody>
          <a:bodyPr wrap="square" rtlCol="0" anchor="ctr"/>
          <a:lstStyle/>
          <a:p>
            <a:pPr marL="0" indent="0">
              <a:buNone/>
            </a:pPr>
            <a:r>
              <a:rPr lang="en-US" sz="1600" i="1" dirty="0">
                <a:solidFill>
                  <a:srgbClr val="718096"/>
                </a:solidFill>
                <a:latin typeface="Calibri" pitchFamily="34" charset="0"/>
                <a:ea typeface="Calibri" pitchFamily="34" charset="-122"/>
                <a:cs typeface="Calibri" pitchFamily="34" charset="-120"/>
              </a:rPr>
              <a:t>Tested phrasings that move the number without straining the relationship.</a:t>
            </a:r>
            <a:endParaRPr lang="en-US" sz="1600" dirty="0"/>
          </a:p>
        </p:txBody>
      </p:sp>
      <p:sp>
        <p:nvSpPr>
          <p:cNvPr id="9" name="Text 6"/>
          <p:cNvSpPr/>
          <p:nvPr/>
        </p:nvSpPr>
        <p:spPr>
          <a:xfrm>
            <a:off x="731520" y="2834640"/>
            <a:ext cx="5074920" cy="1280160"/>
          </a:xfrm>
          <a:prstGeom prst="rect">
            <a:avLst/>
          </a:prstGeom>
          <a:noFill/>
          <a:ln/>
        </p:spPr>
        <p:txBody>
          <a:bodyPr wrap="square" lIns="0" tIns="0" rIns="0" bIns="0" rtlCol="0" anchor="ctr"/>
          <a:lstStyle/>
          <a:p>
            <a:pPr>
              <a:lnSpc>
                <a:spcPct val="130000"/>
              </a:lnSpc>
            </a:pPr>
            <a:r>
              <a:rPr lang="en-US" sz="1400" b="1" kern="0" spc="300" dirty="0">
                <a:solidFill>
                  <a:srgbClr val="1A6196"/>
                </a:solidFill>
                <a:latin typeface="Calibri" pitchFamily="34" charset="0"/>
                <a:ea typeface="Calibri" pitchFamily="34" charset="-122"/>
                <a:cs typeface="Calibri" pitchFamily="34" charset="-120"/>
              </a:rPr>
              <a:t>WHEN ASKED YOUR NUMBER FIRST</a:t>
            </a:r>
            <a:endParaRPr lang="en-US" sz="1400" dirty="0"/>
          </a:p>
          <a:p>
            <a:pPr marL="0" indent="0">
              <a:lnSpc>
                <a:spcPct val="130000"/>
              </a:lnSpc>
              <a:buNone/>
            </a:pPr>
            <a:r>
              <a:rPr lang="en-US" sz="1350" i="1" dirty="0">
                <a:solidFill>
                  <a:srgbClr val="0F2A3F"/>
                </a:solidFill>
                <a:latin typeface="Calibri" pitchFamily="34" charset="0"/>
                <a:ea typeface="Calibri" pitchFamily="34" charset="-122"/>
                <a:cs typeface="Calibri" pitchFamily="34" charset="-120"/>
              </a:rPr>
              <a:t>“Based on the scope and the comparables I've seen for this stage and sector, I'd expect the base to land in the [X–Y] range. I'd want to look at it as a total compensation plan with bonus and equity.”</a:t>
            </a:r>
            <a:endParaRPr lang="en-US" sz="1350" dirty="0"/>
          </a:p>
        </p:txBody>
      </p:sp>
      <p:sp>
        <p:nvSpPr>
          <p:cNvPr id="13" name="Text 10"/>
          <p:cNvSpPr/>
          <p:nvPr/>
        </p:nvSpPr>
        <p:spPr>
          <a:xfrm>
            <a:off x="6492240" y="2834640"/>
            <a:ext cx="5074920" cy="1280160"/>
          </a:xfrm>
          <a:prstGeom prst="rect">
            <a:avLst/>
          </a:prstGeom>
          <a:noFill/>
          <a:ln/>
        </p:spPr>
        <p:txBody>
          <a:bodyPr wrap="square" lIns="0" tIns="0" rIns="0" bIns="0" rtlCol="0" anchor="ctr"/>
          <a:lstStyle/>
          <a:p>
            <a:pPr>
              <a:lnSpc>
                <a:spcPct val="130000"/>
              </a:lnSpc>
            </a:pPr>
            <a:r>
              <a:rPr lang="en-US" sz="1400" b="1" kern="0" spc="300" dirty="0">
                <a:solidFill>
                  <a:srgbClr val="1A6196"/>
                </a:solidFill>
                <a:latin typeface="Calibri" pitchFamily="34" charset="0"/>
                <a:ea typeface="Calibri" pitchFamily="34" charset="-122"/>
                <a:cs typeface="Calibri" pitchFamily="34" charset="-120"/>
              </a:rPr>
              <a:t>ANCHORING UPWARD, GRACEFULLY</a:t>
            </a:r>
            <a:endParaRPr lang="en-US" sz="1400" dirty="0"/>
          </a:p>
          <a:p>
            <a:pPr marL="0" indent="0">
              <a:lnSpc>
                <a:spcPct val="130000"/>
              </a:lnSpc>
              <a:buNone/>
            </a:pPr>
            <a:r>
              <a:rPr lang="en-US" sz="1350" i="1" dirty="0">
                <a:solidFill>
                  <a:srgbClr val="0F2A3F"/>
                </a:solidFill>
                <a:latin typeface="Calibri" pitchFamily="34" charset="0"/>
                <a:ea typeface="Calibri" pitchFamily="34" charset="-122"/>
                <a:cs typeface="Calibri" pitchFamily="34" charset="-120"/>
              </a:rPr>
              <a:t>“I'm genuinely excited about the role. To make this work given what I'd be walking away from, I'd need to see [X] on base and [Y]% on the LTI.”</a:t>
            </a:r>
            <a:endParaRPr lang="en-US" sz="1350" dirty="0"/>
          </a:p>
        </p:txBody>
      </p:sp>
      <p:sp>
        <p:nvSpPr>
          <p:cNvPr id="17" name="Text 14"/>
          <p:cNvSpPr/>
          <p:nvPr/>
        </p:nvSpPr>
        <p:spPr>
          <a:xfrm>
            <a:off x="731520" y="4526280"/>
            <a:ext cx="5074920" cy="1417320"/>
          </a:xfrm>
          <a:prstGeom prst="rect">
            <a:avLst/>
          </a:prstGeom>
          <a:noFill/>
          <a:ln/>
        </p:spPr>
        <p:txBody>
          <a:bodyPr wrap="square" lIns="0" tIns="0" rIns="0" bIns="0" rtlCol="0" anchor="ctr"/>
          <a:lstStyle/>
          <a:p>
            <a:pPr>
              <a:lnSpc>
                <a:spcPct val="130000"/>
              </a:lnSpc>
            </a:pPr>
            <a:r>
              <a:rPr lang="en-US" sz="1400" b="1" kern="0" spc="300" dirty="0">
                <a:solidFill>
                  <a:srgbClr val="1A6196"/>
                </a:solidFill>
                <a:latin typeface="Calibri" pitchFamily="34" charset="0"/>
                <a:ea typeface="Calibri" pitchFamily="34" charset="-122"/>
                <a:cs typeface="Calibri" pitchFamily="34" charset="-120"/>
              </a:rPr>
              <a:t>PUSHING BACK ON A FIRST OFFER</a:t>
            </a:r>
          </a:p>
          <a:p>
            <a:pPr marL="0" indent="0">
              <a:lnSpc>
                <a:spcPct val="130000"/>
              </a:lnSpc>
              <a:buNone/>
            </a:pPr>
            <a:r>
              <a:rPr lang="en-US" sz="1350" i="1" dirty="0">
                <a:solidFill>
                  <a:srgbClr val="0F2A3F"/>
                </a:solidFill>
                <a:latin typeface="Calibri" pitchFamily="34" charset="0"/>
                <a:ea typeface="Calibri" pitchFamily="34" charset="-122"/>
                <a:cs typeface="Calibri" pitchFamily="34" charset="-120"/>
              </a:rPr>
              <a:t>“Thank </a:t>
            </a:r>
            <a:r>
              <a:rPr lang="en-US" sz="1350" i="1">
                <a:solidFill>
                  <a:srgbClr val="0F2A3F"/>
                </a:solidFill>
                <a:latin typeface="Calibri" pitchFamily="34" charset="0"/>
                <a:ea typeface="Calibri" pitchFamily="34" charset="-122"/>
                <a:cs typeface="Calibri" pitchFamily="34" charset="-120"/>
              </a:rPr>
              <a:t>you , the </a:t>
            </a:r>
            <a:r>
              <a:rPr lang="en-US" sz="1350" i="1" dirty="0">
                <a:solidFill>
                  <a:srgbClr val="0F2A3F"/>
                </a:solidFill>
                <a:latin typeface="Calibri" pitchFamily="34" charset="0"/>
                <a:ea typeface="Calibri" pitchFamily="34" charset="-122"/>
                <a:cs typeface="Calibri" pitchFamily="34" charset="-120"/>
              </a:rPr>
              <a:t>role is the right one. The offer as it stands sits a little below where I'd expected; can we look at base and the equity grant together?”</a:t>
            </a:r>
            <a:endParaRPr lang="en-US" sz="1350" dirty="0"/>
          </a:p>
        </p:txBody>
      </p:sp>
      <p:sp>
        <p:nvSpPr>
          <p:cNvPr id="20" name="Text 17"/>
          <p:cNvSpPr/>
          <p:nvPr/>
        </p:nvSpPr>
        <p:spPr>
          <a:xfrm>
            <a:off x="6492240" y="4590288"/>
            <a:ext cx="5074920" cy="320040"/>
          </a:xfrm>
          <a:prstGeom prst="rect">
            <a:avLst/>
          </a:prstGeom>
          <a:noFill/>
          <a:ln/>
        </p:spPr>
        <p:txBody>
          <a:bodyPr wrap="square" lIns="0" tIns="0" rIns="0" bIns="0" rtlCol="0" anchor="ctr"/>
          <a:lstStyle/>
          <a:p>
            <a:pPr marL="0" indent="0">
              <a:buNone/>
            </a:pPr>
            <a:endParaRPr lang="en-US" sz="1050" dirty="0"/>
          </a:p>
        </p:txBody>
      </p:sp>
      <p:sp>
        <p:nvSpPr>
          <p:cNvPr id="21" name="Text 18"/>
          <p:cNvSpPr/>
          <p:nvPr/>
        </p:nvSpPr>
        <p:spPr>
          <a:xfrm>
            <a:off x="6492240" y="4663440"/>
            <a:ext cx="5074920" cy="1280160"/>
          </a:xfrm>
          <a:prstGeom prst="rect">
            <a:avLst/>
          </a:prstGeom>
          <a:noFill/>
          <a:ln/>
        </p:spPr>
        <p:txBody>
          <a:bodyPr wrap="square" lIns="0" tIns="0" rIns="0" bIns="0" rtlCol="0" anchor="ctr"/>
          <a:lstStyle/>
          <a:p>
            <a:pPr>
              <a:lnSpc>
                <a:spcPct val="130000"/>
              </a:lnSpc>
            </a:pPr>
            <a:r>
              <a:rPr lang="en-US" sz="1400" b="1" kern="0" spc="300" dirty="0">
                <a:solidFill>
                  <a:srgbClr val="1A6196"/>
                </a:solidFill>
                <a:latin typeface="Calibri" pitchFamily="34" charset="0"/>
                <a:ea typeface="Calibri" pitchFamily="34" charset="-122"/>
                <a:cs typeface="Calibri" pitchFamily="34" charset="-120"/>
              </a:rPr>
              <a:t>ASKING FOR PROTECTIONS</a:t>
            </a:r>
            <a:endParaRPr lang="en-US" sz="1400" dirty="0"/>
          </a:p>
          <a:p>
            <a:pPr marL="0" indent="0">
              <a:lnSpc>
                <a:spcPct val="130000"/>
              </a:lnSpc>
              <a:buNone/>
            </a:pPr>
            <a:r>
              <a:rPr lang="en-US" sz="1350" i="1" dirty="0">
                <a:solidFill>
                  <a:srgbClr val="0F2A3F"/>
                </a:solidFill>
                <a:latin typeface="Calibri" pitchFamily="34" charset="0"/>
                <a:ea typeface="Calibri" pitchFamily="34" charset="-122"/>
                <a:cs typeface="Calibri" pitchFamily="34" charset="-120"/>
              </a:rPr>
              <a:t>“Given the deal trajectory, double-trigger acceleration and twelve months' severance would give me the confidence to commit fully from day one.”</a:t>
            </a:r>
            <a:endParaRPr lang="en-US" sz="1350" dirty="0"/>
          </a:p>
        </p:txBody>
      </p:sp>
      <p:sp>
        <p:nvSpPr>
          <p:cNvPr id="22" name="Text 19"/>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sp>
        <p:nvSpPr>
          <p:cNvPr id="23" name="Text 20"/>
          <p:cNvSpPr/>
          <p:nvPr/>
        </p:nvSpPr>
        <p:spPr>
          <a:xfrm>
            <a:off x="11247120" y="6492240"/>
            <a:ext cx="640080" cy="274320"/>
          </a:xfrm>
          <a:prstGeom prst="rect">
            <a:avLst/>
          </a:prstGeom>
          <a:noFill/>
          <a:ln/>
        </p:spPr>
        <p:txBody>
          <a:bodyPr wrap="square" rtlCol="0" anchor="ctr"/>
          <a:lstStyle/>
          <a:p>
            <a:pPr marL="0" indent="0" algn="r">
              <a:buNone/>
            </a:pPr>
            <a:endParaRPr lang="en-US" sz="900" dirty="0"/>
          </a:p>
        </p:txBody>
      </p:sp>
      <p:pic>
        <p:nvPicPr>
          <p:cNvPr id="24" name="Picture 1" descr="A blue circle with a letter and a blue circle with a white background&#10;&#10;Description automatically generated">
            <a:extLst>
              <a:ext uri="{FF2B5EF4-FFF2-40B4-BE49-F238E27FC236}">
                <a16:creationId xmlns:a16="http://schemas.microsoft.com/office/drawing/2014/main" id="{7761293E-01E2-BCE7-6D30-7F99706B87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8795" y="317269"/>
            <a:ext cx="2733609" cy="732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7"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COUNTERPARTIES</a:t>
            </a:r>
            <a:endParaRPr lang="en-US" sz="1000" dirty="0"/>
          </a:p>
        </p:txBody>
      </p:sp>
      <p:sp>
        <p:nvSpPr>
          <p:cNvPr id="4" name="Text 1"/>
          <p:cNvSpPr/>
          <p:nvPr/>
        </p:nvSpPr>
        <p:spPr>
          <a:xfrm>
            <a:off x="457200" y="777240"/>
            <a:ext cx="9601200" cy="822960"/>
          </a:xfrm>
          <a:prstGeom prst="rect">
            <a:avLst/>
          </a:prstGeom>
          <a:noFill/>
          <a:ln/>
        </p:spPr>
        <p:txBody>
          <a:bodyPr wrap="square" lIns="0" tIns="0" rIns="0" bIns="0" rtlCol="0" anchor="t"/>
          <a:lstStyle/>
          <a:p>
            <a:pPr marL="0" indent="0" algn="l">
              <a:buNone/>
            </a:pPr>
            <a:r>
              <a:rPr lang="en-US" sz="3600" b="1" dirty="0">
                <a:solidFill>
                  <a:srgbClr val="0F2A3F"/>
                </a:solidFill>
                <a:latin typeface="Calibri" pitchFamily="34" charset="0"/>
                <a:ea typeface="Calibri" pitchFamily="34" charset="-122"/>
                <a:cs typeface="Calibri" pitchFamily="34" charset="-120"/>
              </a:rPr>
              <a:t>Who you're really negotiating with</a:t>
            </a:r>
            <a:endParaRPr lang="en-US" sz="3600" dirty="0"/>
          </a:p>
        </p:txBody>
      </p:sp>
      <p:sp>
        <p:nvSpPr>
          <p:cNvPr id="5" name="Text 2"/>
          <p:cNvSpPr/>
          <p:nvPr/>
        </p:nvSpPr>
        <p:spPr>
          <a:xfrm>
            <a:off x="457200" y="1691640"/>
            <a:ext cx="10058400" cy="457200"/>
          </a:xfrm>
          <a:prstGeom prst="rect">
            <a:avLst/>
          </a:prstGeom>
          <a:noFill/>
          <a:ln/>
        </p:spPr>
        <p:txBody>
          <a:bodyPr wrap="square" rtlCol="0" anchor="ctr"/>
          <a:lstStyle/>
          <a:p>
            <a:pPr marL="0" indent="0">
              <a:buNone/>
            </a:pPr>
            <a:r>
              <a:rPr lang="en-US" sz="1600" i="1" dirty="0">
                <a:solidFill>
                  <a:srgbClr val="718096"/>
                </a:solidFill>
                <a:latin typeface="Calibri" pitchFamily="34" charset="0"/>
                <a:ea typeface="Calibri" pitchFamily="34" charset="-122"/>
                <a:cs typeface="Calibri" pitchFamily="34" charset="-120"/>
              </a:rPr>
              <a:t>The same ask lands differently depending on who's across the table.</a:t>
            </a:r>
            <a:endParaRPr lang="en-US" sz="1600" dirty="0"/>
          </a:p>
        </p:txBody>
      </p:sp>
      <p:sp>
        <p:nvSpPr>
          <p:cNvPr id="6" name="Shape 3"/>
          <p:cNvSpPr/>
          <p:nvPr/>
        </p:nvSpPr>
        <p:spPr>
          <a:xfrm>
            <a:off x="457200" y="2286000"/>
            <a:ext cx="3703320" cy="3657600"/>
          </a:xfrm>
          <a:prstGeom prst="rect">
            <a:avLst/>
          </a:prstGeom>
          <a:solidFill>
            <a:srgbClr val="FFFFFF"/>
          </a:solidFill>
          <a:ln w="12700">
            <a:solidFill>
              <a:srgbClr val="D6DEE6"/>
            </a:solidFill>
            <a:prstDash val="solid"/>
          </a:ln>
        </p:spPr>
        <p:txBody>
          <a:bodyPr/>
          <a:lstStyle/>
          <a:p>
            <a:endParaRPr lang="en-GB"/>
          </a:p>
        </p:txBody>
      </p:sp>
      <p:sp>
        <p:nvSpPr>
          <p:cNvPr id="7" name="Shape 4"/>
          <p:cNvSpPr/>
          <p:nvPr/>
        </p:nvSpPr>
        <p:spPr>
          <a:xfrm>
            <a:off x="457200" y="2286000"/>
            <a:ext cx="3703320" cy="685800"/>
          </a:xfrm>
          <a:prstGeom prst="rect">
            <a:avLst/>
          </a:prstGeom>
          <a:solidFill>
            <a:srgbClr val="0F2A3F"/>
          </a:solidFill>
          <a:ln w="12700">
            <a:solidFill>
              <a:srgbClr val="0F2A3F"/>
            </a:solidFill>
            <a:prstDash val="solid"/>
          </a:ln>
        </p:spPr>
        <p:txBody>
          <a:bodyPr/>
          <a:lstStyle/>
          <a:p>
            <a:endParaRPr lang="en-GB"/>
          </a:p>
        </p:txBody>
      </p:sp>
      <p:sp>
        <p:nvSpPr>
          <p:cNvPr id="8" name="Text 5"/>
          <p:cNvSpPr/>
          <p:nvPr/>
        </p:nvSpPr>
        <p:spPr>
          <a:xfrm>
            <a:off x="731520" y="2286000"/>
            <a:ext cx="3154680" cy="685800"/>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The CEO</a:t>
            </a:r>
            <a:endParaRPr lang="en-US" sz="1800" dirty="0"/>
          </a:p>
        </p:txBody>
      </p:sp>
      <p:sp>
        <p:nvSpPr>
          <p:cNvPr id="9" name="Text 6"/>
          <p:cNvSpPr/>
          <p:nvPr/>
        </p:nvSpPr>
        <p:spPr>
          <a:xfrm>
            <a:off x="731520" y="320040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WHAT DRIVES THEM</a:t>
            </a:r>
            <a:endParaRPr lang="en-US" sz="1000" dirty="0"/>
          </a:p>
        </p:txBody>
      </p:sp>
      <p:sp>
        <p:nvSpPr>
          <p:cNvPr id="10" name="Text 7"/>
          <p:cNvSpPr/>
          <p:nvPr/>
        </p:nvSpPr>
        <p:spPr>
          <a:xfrm>
            <a:off x="731520" y="3474720"/>
            <a:ext cx="3154680" cy="640080"/>
          </a:xfrm>
          <a:prstGeom prst="rect">
            <a:avLst/>
          </a:prstGeom>
          <a:noFill/>
          <a:ln/>
        </p:spPr>
        <p:txBody>
          <a:bodyPr wrap="square" lIns="0" tIns="0" rIns="0" bIns="0" rtlCol="0" anchor="ctr"/>
          <a:lstStyle/>
          <a:p>
            <a:pPr marL="0" indent="0">
              <a:lnSpc>
                <a:spcPct val="125000"/>
              </a:lnSpc>
              <a:buNone/>
            </a:pPr>
            <a:r>
              <a:rPr lang="en-US" sz="1400" dirty="0">
                <a:solidFill>
                  <a:srgbClr val="0F2A3F"/>
                </a:solidFill>
                <a:latin typeface="Calibri" pitchFamily="34" charset="0"/>
                <a:ea typeface="Calibri" pitchFamily="34" charset="-122"/>
                <a:cs typeface="Calibri" pitchFamily="34" charset="-120"/>
              </a:rPr>
              <a:t>Fit, partnership, </a:t>
            </a:r>
            <a:r>
              <a:rPr lang="en-US" sz="1400">
                <a:solidFill>
                  <a:srgbClr val="0F2A3F"/>
                </a:solidFill>
                <a:latin typeface="Calibri" pitchFamily="34" charset="0"/>
                <a:ea typeface="Calibri" pitchFamily="34" charset="-122"/>
                <a:cs typeface="Calibri" pitchFamily="34" charset="-120"/>
              </a:rPr>
              <a:t>can we work together</a:t>
            </a:r>
            <a:endParaRPr lang="en-US" sz="1400" dirty="0"/>
          </a:p>
        </p:txBody>
      </p:sp>
      <p:sp>
        <p:nvSpPr>
          <p:cNvPr id="11" name="Text 8"/>
          <p:cNvSpPr/>
          <p:nvPr/>
        </p:nvSpPr>
        <p:spPr>
          <a:xfrm>
            <a:off x="731520" y="429768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HOW TO HANDLE</a:t>
            </a:r>
            <a:endParaRPr lang="en-US" sz="1000" dirty="0"/>
          </a:p>
        </p:txBody>
      </p:sp>
      <p:sp>
        <p:nvSpPr>
          <p:cNvPr id="12" name="Text 9"/>
          <p:cNvSpPr/>
          <p:nvPr/>
        </p:nvSpPr>
        <p:spPr>
          <a:xfrm>
            <a:off x="731520" y="4572000"/>
            <a:ext cx="3154680" cy="1234440"/>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Direct, relationship-led. Show you're already thinking like a partner. Trade on impact, not entitlement.</a:t>
            </a:r>
            <a:endParaRPr lang="en-US" sz="1300" dirty="0"/>
          </a:p>
        </p:txBody>
      </p:sp>
      <p:sp>
        <p:nvSpPr>
          <p:cNvPr id="13" name="Shape 10"/>
          <p:cNvSpPr/>
          <p:nvPr/>
        </p:nvSpPr>
        <p:spPr>
          <a:xfrm>
            <a:off x="4343400" y="2286000"/>
            <a:ext cx="3703320" cy="3657600"/>
          </a:xfrm>
          <a:prstGeom prst="rect">
            <a:avLst/>
          </a:prstGeom>
          <a:solidFill>
            <a:srgbClr val="FFFFFF"/>
          </a:solidFill>
          <a:ln w="12700">
            <a:solidFill>
              <a:srgbClr val="D6DEE6"/>
            </a:solidFill>
            <a:prstDash val="solid"/>
          </a:ln>
        </p:spPr>
        <p:txBody>
          <a:bodyPr/>
          <a:lstStyle/>
          <a:p>
            <a:endParaRPr lang="en-GB"/>
          </a:p>
        </p:txBody>
      </p:sp>
      <p:sp>
        <p:nvSpPr>
          <p:cNvPr id="14" name="Shape 11"/>
          <p:cNvSpPr/>
          <p:nvPr/>
        </p:nvSpPr>
        <p:spPr>
          <a:xfrm>
            <a:off x="4343400" y="2286000"/>
            <a:ext cx="3703320" cy="685800"/>
          </a:xfrm>
          <a:prstGeom prst="rect">
            <a:avLst/>
          </a:prstGeom>
          <a:solidFill>
            <a:srgbClr val="0F2A3F"/>
          </a:solidFill>
          <a:ln w="12700">
            <a:solidFill>
              <a:srgbClr val="0F2A3F"/>
            </a:solidFill>
            <a:prstDash val="solid"/>
          </a:ln>
        </p:spPr>
        <p:txBody>
          <a:bodyPr/>
          <a:lstStyle/>
          <a:p>
            <a:endParaRPr lang="en-GB"/>
          </a:p>
        </p:txBody>
      </p:sp>
      <p:sp>
        <p:nvSpPr>
          <p:cNvPr id="15" name="Text 12"/>
          <p:cNvSpPr/>
          <p:nvPr/>
        </p:nvSpPr>
        <p:spPr>
          <a:xfrm>
            <a:off x="4617720" y="2286000"/>
            <a:ext cx="3154680" cy="685800"/>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The Board / Comp Committee</a:t>
            </a:r>
            <a:endParaRPr lang="en-US" sz="1800" dirty="0"/>
          </a:p>
        </p:txBody>
      </p:sp>
      <p:sp>
        <p:nvSpPr>
          <p:cNvPr id="16" name="Text 13"/>
          <p:cNvSpPr/>
          <p:nvPr/>
        </p:nvSpPr>
        <p:spPr>
          <a:xfrm>
            <a:off x="4617720" y="320040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WHAT DRIVES THEM</a:t>
            </a:r>
            <a:endParaRPr lang="en-US" sz="1000" dirty="0"/>
          </a:p>
        </p:txBody>
      </p:sp>
      <p:sp>
        <p:nvSpPr>
          <p:cNvPr id="17" name="Text 14"/>
          <p:cNvSpPr/>
          <p:nvPr/>
        </p:nvSpPr>
        <p:spPr>
          <a:xfrm>
            <a:off x="4617720" y="3474720"/>
            <a:ext cx="3154680" cy="640080"/>
          </a:xfrm>
          <a:prstGeom prst="rect">
            <a:avLst/>
          </a:prstGeom>
          <a:noFill/>
          <a:ln/>
        </p:spPr>
        <p:txBody>
          <a:bodyPr wrap="square" lIns="0" tIns="0" rIns="0" bIns="0" rtlCol="0" anchor="ctr"/>
          <a:lstStyle/>
          <a:p>
            <a:pPr marL="0" indent="0">
              <a:lnSpc>
                <a:spcPct val="125000"/>
              </a:lnSpc>
              <a:buNone/>
            </a:pPr>
            <a:r>
              <a:rPr lang="en-US" sz="1400" dirty="0">
                <a:solidFill>
                  <a:srgbClr val="0F2A3F"/>
                </a:solidFill>
                <a:latin typeface="Calibri" pitchFamily="34" charset="0"/>
                <a:ea typeface="Calibri" pitchFamily="34" charset="-122"/>
                <a:cs typeface="Calibri" pitchFamily="34" charset="-120"/>
              </a:rPr>
              <a:t>Governance, comparables, defensibility</a:t>
            </a:r>
            <a:endParaRPr lang="en-US" sz="1400" dirty="0"/>
          </a:p>
        </p:txBody>
      </p:sp>
      <p:sp>
        <p:nvSpPr>
          <p:cNvPr id="18" name="Text 15"/>
          <p:cNvSpPr/>
          <p:nvPr/>
        </p:nvSpPr>
        <p:spPr>
          <a:xfrm>
            <a:off x="4617720" y="429768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HOW TO HANDLE</a:t>
            </a:r>
            <a:endParaRPr lang="en-US" sz="1000" dirty="0"/>
          </a:p>
        </p:txBody>
      </p:sp>
      <p:sp>
        <p:nvSpPr>
          <p:cNvPr id="19" name="Text 16"/>
          <p:cNvSpPr/>
          <p:nvPr/>
        </p:nvSpPr>
        <p:spPr>
          <a:xfrm>
            <a:off x="4617720" y="4572000"/>
            <a:ext cx="3154680" cy="1234440"/>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Bring data. Frame asks in terms of market, alignment and shareholder value. Avoid emotion.</a:t>
            </a:r>
            <a:endParaRPr lang="en-US" sz="1300" dirty="0"/>
          </a:p>
        </p:txBody>
      </p:sp>
      <p:sp>
        <p:nvSpPr>
          <p:cNvPr id="20" name="Shape 17"/>
          <p:cNvSpPr/>
          <p:nvPr/>
        </p:nvSpPr>
        <p:spPr>
          <a:xfrm>
            <a:off x="8229600" y="2286000"/>
            <a:ext cx="3703320" cy="3657600"/>
          </a:xfrm>
          <a:prstGeom prst="rect">
            <a:avLst/>
          </a:prstGeom>
          <a:solidFill>
            <a:srgbClr val="FFFFFF"/>
          </a:solidFill>
          <a:ln w="12700">
            <a:solidFill>
              <a:srgbClr val="D6DEE6"/>
            </a:solidFill>
            <a:prstDash val="solid"/>
          </a:ln>
        </p:spPr>
        <p:txBody>
          <a:bodyPr/>
          <a:lstStyle/>
          <a:p>
            <a:endParaRPr lang="en-GB"/>
          </a:p>
        </p:txBody>
      </p:sp>
      <p:sp>
        <p:nvSpPr>
          <p:cNvPr id="21" name="Shape 18"/>
          <p:cNvSpPr/>
          <p:nvPr/>
        </p:nvSpPr>
        <p:spPr>
          <a:xfrm>
            <a:off x="8229600" y="2286000"/>
            <a:ext cx="3703320" cy="685800"/>
          </a:xfrm>
          <a:prstGeom prst="rect">
            <a:avLst/>
          </a:prstGeom>
          <a:solidFill>
            <a:srgbClr val="0F2A3F"/>
          </a:solidFill>
          <a:ln w="12700">
            <a:solidFill>
              <a:srgbClr val="0F2A3F"/>
            </a:solidFill>
            <a:prstDash val="solid"/>
          </a:ln>
        </p:spPr>
        <p:txBody>
          <a:bodyPr/>
          <a:lstStyle/>
          <a:p>
            <a:endParaRPr lang="en-GB"/>
          </a:p>
        </p:txBody>
      </p:sp>
      <p:sp>
        <p:nvSpPr>
          <p:cNvPr id="22" name="Text 19"/>
          <p:cNvSpPr/>
          <p:nvPr/>
        </p:nvSpPr>
        <p:spPr>
          <a:xfrm>
            <a:off x="8503920" y="2286000"/>
            <a:ext cx="3154680" cy="685800"/>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The Recruiter</a:t>
            </a:r>
            <a:endParaRPr lang="en-US" sz="1800" dirty="0"/>
          </a:p>
        </p:txBody>
      </p:sp>
      <p:sp>
        <p:nvSpPr>
          <p:cNvPr id="23" name="Text 20"/>
          <p:cNvSpPr/>
          <p:nvPr/>
        </p:nvSpPr>
        <p:spPr>
          <a:xfrm>
            <a:off x="8503920" y="320040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WHAT DRIVES THEM</a:t>
            </a:r>
            <a:endParaRPr lang="en-US" sz="1000" dirty="0"/>
          </a:p>
        </p:txBody>
      </p:sp>
      <p:sp>
        <p:nvSpPr>
          <p:cNvPr id="24" name="Text 21"/>
          <p:cNvSpPr/>
          <p:nvPr/>
        </p:nvSpPr>
        <p:spPr>
          <a:xfrm>
            <a:off x="8503920" y="3474720"/>
            <a:ext cx="3154680" cy="640080"/>
          </a:xfrm>
          <a:prstGeom prst="rect">
            <a:avLst/>
          </a:prstGeom>
          <a:noFill/>
          <a:ln/>
        </p:spPr>
        <p:txBody>
          <a:bodyPr wrap="square" lIns="0" tIns="0" rIns="0" bIns="0" rtlCol="0" anchor="ctr"/>
          <a:lstStyle/>
          <a:p>
            <a:pPr marL="0" indent="0">
              <a:lnSpc>
                <a:spcPct val="125000"/>
              </a:lnSpc>
              <a:buNone/>
            </a:pPr>
            <a:r>
              <a:rPr lang="en-US" sz="1400" dirty="0">
                <a:solidFill>
                  <a:srgbClr val="0F2A3F"/>
                </a:solidFill>
                <a:latin typeface="Calibri" pitchFamily="34" charset="0"/>
                <a:ea typeface="Calibri" pitchFamily="34" charset="-122"/>
                <a:cs typeface="Calibri" pitchFamily="34" charset="-120"/>
              </a:rPr>
              <a:t>Closing the deal, managing both sides</a:t>
            </a:r>
            <a:endParaRPr lang="en-US" sz="1400" dirty="0"/>
          </a:p>
        </p:txBody>
      </p:sp>
      <p:sp>
        <p:nvSpPr>
          <p:cNvPr id="25" name="Text 22"/>
          <p:cNvSpPr/>
          <p:nvPr/>
        </p:nvSpPr>
        <p:spPr>
          <a:xfrm>
            <a:off x="8503920" y="4297680"/>
            <a:ext cx="3154680" cy="274320"/>
          </a:xfrm>
          <a:prstGeom prst="rect">
            <a:avLst/>
          </a:prstGeom>
          <a:noFill/>
          <a:ln/>
        </p:spPr>
        <p:txBody>
          <a:bodyPr wrap="square" lIns="0" tIns="0" rIns="0" bIns="0" rtlCol="0" anchor="ctr"/>
          <a:lstStyle/>
          <a:p>
            <a:pPr marL="0" indent="0">
              <a:buNone/>
            </a:pPr>
            <a:r>
              <a:rPr lang="en-US" sz="1000" b="1" kern="0" spc="300" dirty="0">
                <a:solidFill>
                  <a:srgbClr val="1A6196"/>
                </a:solidFill>
                <a:latin typeface="Calibri" pitchFamily="34" charset="0"/>
                <a:ea typeface="Calibri" pitchFamily="34" charset="-122"/>
                <a:cs typeface="Calibri" pitchFamily="34" charset="-120"/>
              </a:rPr>
              <a:t>HOW TO HANDLE</a:t>
            </a:r>
            <a:endParaRPr lang="en-US" sz="1000" dirty="0"/>
          </a:p>
        </p:txBody>
      </p:sp>
      <p:sp>
        <p:nvSpPr>
          <p:cNvPr id="26" name="Text 23"/>
          <p:cNvSpPr/>
          <p:nvPr/>
        </p:nvSpPr>
        <p:spPr>
          <a:xfrm>
            <a:off x="8503920" y="4572000"/>
            <a:ext cx="3154680" cy="1234440"/>
          </a:xfrm>
          <a:prstGeom prst="rect">
            <a:avLst/>
          </a:prstGeom>
          <a:noFill/>
          <a:ln/>
        </p:spPr>
        <p:txBody>
          <a:bodyPr wrap="square" lIns="0" tIns="0" rIns="0" bIns="0" rtlCol="0" anchor="ctr"/>
          <a:lstStyle/>
          <a:p>
            <a:pPr marL="0" indent="0">
              <a:lnSpc>
                <a:spcPct val="130000"/>
              </a:lnSpc>
              <a:buNone/>
            </a:pPr>
            <a:r>
              <a:rPr lang="en-US" sz="1300" dirty="0">
                <a:solidFill>
                  <a:srgbClr val="4A5568"/>
                </a:solidFill>
                <a:latin typeface="Calibri" pitchFamily="34" charset="0"/>
                <a:ea typeface="Calibri" pitchFamily="34" charset="-122"/>
                <a:cs typeface="Calibri" pitchFamily="34" charset="-120"/>
              </a:rPr>
              <a:t>Be candid. A good recruiter is an honest broker who can sell the increase you can't ask for directly.</a:t>
            </a:r>
            <a:endParaRPr lang="en-US" sz="1300" dirty="0"/>
          </a:p>
        </p:txBody>
      </p:sp>
      <p:sp>
        <p:nvSpPr>
          <p:cNvPr id="27" name="Text 24"/>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sp>
        <p:nvSpPr>
          <p:cNvPr id="28" name="Text 25"/>
          <p:cNvSpPr/>
          <p:nvPr/>
        </p:nvSpPr>
        <p:spPr>
          <a:xfrm>
            <a:off x="11247120" y="6492240"/>
            <a:ext cx="640080" cy="274320"/>
          </a:xfrm>
          <a:prstGeom prst="rect">
            <a:avLst/>
          </a:prstGeom>
          <a:noFill/>
          <a:ln/>
        </p:spPr>
        <p:txBody>
          <a:bodyPr wrap="square" rtlCol="0" anchor="ctr"/>
          <a:lstStyle/>
          <a:p>
            <a:pPr marL="0" indent="0" algn="r">
              <a:buNone/>
            </a:pPr>
            <a:endParaRPr lang="en-US" sz="900" dirty="0"/>
          </a:p>
        </p:txBody>
      </p:sp>
      <p:pic>
        <p:nvPicPr>
          <p:cNvPr id="29" name="Picture 1" descr="A blue circle with a letter and a blue circle with a white background&#10;&#10;Description automatically generated">
            <a:extLst>
              <a:ext uri="{FF2B5EF4-FFF2-40B4-BE49-F238E27FC236}">
                <a16:creationId xmlns:a16="http://schemas.microsoft.com/office/drawing/2014/main" id="{D2301C15-6429-4916-A7C1-5F4B690E3D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8795" y="317269"/>
            <a:ext cx="2733609" cy="732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3" name="Text 0"/>
          <p:cNvSpPr/>
          <p:nvPr/>
        </p:nvSpPr>
        <p:spPr>
          <a:xfrm>
            <a:off x="457200" y="411480"/>
            <a:ext cx="7315200" cy="274320"/>
          </a:xfrm>
          <a:prstGeom prst="rect">
            <a:avLst/>
          </a:prstGeom>
          <a:noFill/>
          <a:ln/>
        </p:spPr>
        <p:txBody>
          <a:bodyPr wrap="square" rtlCol="0" anchor="ctr"/>
          <a:lstStyle/>
          <a:p>
            <a:pPr marL="0" indent="0">
              <a:buNone/>
            </a:pPr>
            <a:r>
              <a:rPr lang="en-US" sz="1000" b="1" kern="0" spc="400" dirty="0">
                <a:solidFill>
                  <a:srgbClr val="1A6196"/>
                </a:solidFill>
                <a:latin typeface="Calibri" pitchFamily="34" charset="0"/>
                <a:ea typeface="Calibri" pitchFamily="34" charset="-122"/>
                <a:cs typeface="Calibri" pitchFamily="34" charset="-120"/>
              </a:rPr>
              <a:t>RECRUITER INTELLIGENCE</a:t>
            </a:r>
            <a:endParaRPr lang="en-US" sz="1000" dirty="0"/>
          </a:p>
        </p:txBody>
      </p:sp>
      <p:sp>
        <p:nvSpPr>
          <p:cNvPr id="4" name="Text 1"/>
          <p:cNvSpPr/>
          <p:nvPr/>
        </p:nvSpPr>
        <p:spPr>
          <a:xfrm>
            <a:off x="457200" y="777240"/>
            <a:ext cx="9601200" cy="822960"/>
          </a:xfrm>
          <a:prstGeom prst="rect">
            <a:avLst/>
          </a:prstGeom>
          <a:noFill/>
          <a:ln/>
        </p:spPr>
        <p:txBody>
          <a:bodyPr wrap="square" lIns="0" tIns="0" rIns="0" bIns="0" rtlCol="0" anchor="t"/>
          <a:lstStyle/>
          <a:p>
            <a:pPr marL="0" indent="0" algn="l">
              <a:buNone/>
            </a:pPr>
            <a:r>
              <a:rPr lang="en-US" sz="3200" b="1" dirty="0">
                <a:solidFill>
                  <a:srgbClr val="0F2A3F"/>
                </a:solidFill>
                <a:latin typeface="Calibri" pitchFamily="34" charset="0"/>
                <a:ea typeface="Calibri" pitchFamily="34" charset="-122"/>
                <a:cs typeface="Calibri" pitchFamily="34" charset="-120"/>
              </a:rPr>
              <a:t>Where candidates leave value on the table</a:t>
            </a:r>
            <a:endParaRPr lang="en-US" sz="3200" dirty="0"/>
          </a:p>
        </p:txBody>
      </p:sp>
      <p:sp>
        <p:nvSpPr>
          <p:cNvPr id="7" name="Text 4"/>
          <p:cNvSpPr/>
          <p:nvPr/>
        </p:nvSpPr>
        <p:spPr>
          <a:xfrm>
            <a:off x="685800" y="23774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9" name="Text 6"/>
          <p:cNvSpPr/>
          <p:nvPr/>
        </p:nvSpPr>
        <p:spPr>
          <a:xfrm>
            <a:off x="841829" y="2103120"/>
            <a:ext cx="5879011" cy="1152144"/>
          </a:xfrm>
          <a:prstGeom prst="rect">
            <a:avLst/>
          </a:prstGeom>
          <a:noFill/>
          <a:ln/>
        </p:spPr>
        <p:txBody>
          <a:bodyPr wrap="square" lIns="0" tIns="0" rIns="0" bIns="0" rtlCol="0" anchor="ctr"/>
          <a:lstStyle/>
          <a:p>
            <a:pPr>
              <a:lnSpc>
                <a:spcPct val="130000"/>
              </a:lnSpc>
            </a:pPr>
            <a:r>
              <a:rPr lang="en-US" sz="1200" b="1" dirty="0">
                <a:solidFill>
                  <a:srgbClr val="0F2A3F"/>
                </a:solidFill>
                <a:latin typeface="Calibri" pitchFamily="34" charset="0"/>
                <a:ea typeface="Calibri" pitchFamily="34" charset="-122"/>
                <a:cs typeface="Calibri" pitchFamily="34" charset="-120"/>
              </a:rPr>
              <a:t>Anchoring on base only</a:t>
            </a:r>
            <a:endParaRPr lang="en-US" sz="1200" dirty="0"/>
          </a:p>
          <a:p>
            <a:pPr marL="0" indent="0">
              <a:lnSpc>
                <a:spcPct val="130000"/>
              </a:lnSpc>
              <a:buNone/>
            </a:pPr>
            <a:r>
              <a:rPr lang="en-US" sz="1200" dirty="0">
                <a:solidFill>
                  <a:srgbClr val="4A5568"/>
                </a:solidFill>
                <a:latin typeface="Calibri" pitchFamily="34" charset="0"/>
                <a:ea typeface="Calibri" pitchFamily="34" charset="-122"/>
                <a:cs typeface="Calibri" pitchFamily="34" charset="-120"/>
              </a:rPr>
              <a:t>Treating base as the whole conversation. The biggest swing is usually in equity, LTI quantum and protections and those don't reset for years.</a:t>
            </a:r>
            <a:endParaRPr lang="en-US" sz="1200" dirty="0"/>
          </a:p>
        </p:txBody>
      </p:sp>
      <p:sp>
        <p:nvSpPr>
          <p:cNvPr id="12" name="Text 9"/>
          <p:cNvSpPr/>
          <p:nvPr/>
        </p:nvSpPr>
        <p:spPr>
          <a:xfrm>
            <a:off x="6446520" y="23774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4" name="Text 11"/>
          <p:cNvSpPr/>
          <p:nvPr/>
        </p:nvSpPr>
        <p:spPr>
          <a:xfrm>
            <a:off x="6876869" y="2295144"/>
            <a:ext cx="4690291" cy="777240"/>
          </a:xfrm>
          <a:prstGeom prst="rect">
            <a:avLst/>
          </a:prstGeom>
          <a:noFill/>
          <a:ln/>
        </p:spPr>
        <p:txBody>
          <a:bodyPr wrap="square" lIns="0" tIns="0" rIns="0" bIns="0" rtlCol="0" anchor="ctr"/>
          <a:lstStyle/>
          <a:p>
            <a:pPr>
              <a:lnSpc>
                <a:spcPct val="130000"/>
              </a:lnSpc>
            </a:pPr>
            <a:r>
              <a:rPr lang="en-US" sz="1200" b="1" dirty="0">
                <a:solidFill>
                  <a:srgbClr val="0F2A3F"/>
                </a:solidFill>
                <a:latin typeface="Calibri" pitchFamily="34" charset="0"/>
                <a:ea typeface="Calibri" pitchFamily="34" charset="-122"/>
                <a:cs typeface="Calibri" pitchFamily="34" charset="-120"/>
              </a:rPr>
              <a:t>Naming a number too early</a:t>
            </a:r>
            <a:endParaRPr lang="en-US" sz="1200" dirty="0"/>
          </a:p>
          <a:p>
            <a:pPr marL="0" indent="0">
              <a:lnSpc>
                <a:spcPct val="130000"/>
              </a:lnSpc>
              <a:buNone/>
            </a:pPr>
            <a:r>
              <a:rPr lang="en-US" sz="1200" dirty="0">
                <a:solidFill>
                  <a:srgbClr val="4A5568"/>
                </a:solidFill>
                <a:latin typeface="Calibri" pitchFamily="34" charset="0"/>
                <a:ea typeface="Calibri" pitchFamily="34" charset="-122"/>
                <a:cs typeface="Calibri" pitchFamily="34" charset="-120"/>
              </a:rPr>
              <a:t>Disclosing expectations before understanding the role's full scope, the comp committee's range, and what the recruiter is hearing on the other side.</a:t>
            </a:r>
            <a:endParaRPr lang="en-US" sz="1200" dirty="0"/>
          </a:p>
        </p:txBody>
      </p:sp>
      <p:sp>
        <p:nvSpPr>
          <p:cNvPr id="17" name="Text 14"/>
          <p:cNvSpPr/>
          <p:nvPr/>
        </p:nvSpPr>
        <p:spPr>
          <a:xfrm>
            <a:off x="685800" y="3867912"/>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18" name="Text 15"/>
          <p:cNvSpPr/>
          <p:nvPr/>
        </p:nvSpPr>
        <p:spPr>
          <a:xfrm>
            <a:off x="1600200" y="3776472"/>
            <a:ext cx="4206240" cy="411480"/>
          </a:xfrm>
          <a:prstGeom prst="rect">
            <a:avLst/>
          </a:prstGeom>
          <a:noFill/>
          <a:ln/>
        </p:spPr>
        <p:txBody>
          <a:bodyPr wrap="square" lIns="0" tIns="0" rIns="0" bIns="0" rtlCol="0" anchor="ctr"/>
          <a:lstStyle/>
          <a:p>
            <a:pPr marL="0" indent="0">
              <a:buNone/>
            </a:pPr>
            <a:endParaRPr lang="en-US" sz="1600" dirty="0"/>
          </a:p>
        </p:txBody>
      </p:sp>
      <p:sp>
        <p:nvSpPr>
          <p:cNvPr id="19" name="Text 16"/>
          <p:cNvSpPr/>
          <p:nvPr/>
        </p:nvSpPr>
        <p:spPr>
          <a:xfrm>
            <a:off x="841829" y="3300984"/>
            <a:ext cx="5604691" cy="850392"/>
          </a:xfrm>
          <a:prstGeom prst="rect">
            <a:avLst/>
          </a:prstGeom>
          <a:noFill/>
          <a:ln/>
        </p:spPr>
        <p:txBody>
          <a:bodyPr wrap="square" lIns="0" tIns="0" rIns="0" bIns="0" rtlCol="0" anchor="ctr"/>
          <a:lstStyle/>
          <a:p>
            <a:pPr>
              <a:lnSpc>
                <a:spcPct val="130000"/>
              </a:lnSpc>
            </a:pPr>
            <a:r>
              <a:rPr lang="en-US" sz="1200" b="1" dirty="0">
                <a:solidFill>
                  <a:srgbClr val="0F2A3F"/>
                </a:solidFill>
                <a:latin typeface="Calibri" pitchFamily="34" charset="0"/>
                <a:ea typeface="Calibri" pitchFamily="34" charset="-122"/>
                <a:cs typeface="Calibri" pitchFamily="34" charset="-120"/>
              </a:rPr>
              <a:t>Skipping the protections</a:t>
            </a:r>
            <a:endParaRPr lang="en-US" sz="1200" dirty="0"/>
          </a:p>
          <a:p>
            <a:pPr marL="0" indent="0">
              <a:lnSpc>
                <a:spcPct val="130000"/>
              </a:lnSpc>
              <a:buNone/>
            </a:pPr>
            <a:r>
              <a:rPr lang="en-US" sz="1200" dirty="0">
                <a:solidFill>
                  <a:srgbClr val="4A5568"/>
                </a:solidFill>
                <a:latin typeface="Calibri" pitchFamily="34" charset="0"/>
                <a:ea typeface="Calibri" pitchFamily="34" charset="-122"/>
                <a:cs typeface="Calibri" pitchFamily="34" charset="-120"/>
              </a:rPr>
              <a:t>Focusing on the upside and waving through severance, change-of-control and good-leaver clauses. These are the terms that matter most if it doesn't work out.</a:t>
            </a:r>
            <a:endParaRPr lang="en-US" sz="1200" dirty="0"/>
          </a:p>
        </p:txBody>
      </p:sp>
      <p:sp>
        <p:nvSpPr>
          <p:cNvPr id="22" name="Text 19"/>
          <p:cNvSpPr/>
          <p:nvPr/>
        </p:nvSpPr>
        <p:spPr>
          <a:xfrm>
            <a:off x="6446520" y="3867912"/>
            <a:ext cx="777240" cy="777240"/>
          </a:xfrm>
          <a:prstGeom prst="rect">
            <a:avLst/>
          </a:prstGeom>
          <a:noFill/>
          <a:ln/>
        </p:spPr>
        <p:txBody>
          <a:bodyPr wrap="square" lIns="0" tIns="0" rIns="0" bIns="0" rtlCol="0" anchor="ctr"/>
          <a:lstStyle/>
          <a:p>
            <a:pPr marL="0" indent="0" algn="ctr">
              <a:buNone/>
            </a:pPr>
            <a:endParaRPr lang="en-US" sz="2800" dirty="0"/>
          </a:p>
        </p:txBody>
      </p:sp>
      <p:sp>
        <p:nvSpPr>
          <p:cNvPr id="24" name="Text 21"/>
          <p:cNvSpPr/>
          <p:nvPr/>
        </p:nvSpPr>
        <p:spPr>
          <a:xfrm>
            <a:off x="6876869" y="3429000"/>
            <a:ext cx="4690291" cy="722376"/>
          </a:xfrm>
          <a:prstGeom prst="rect">
            <a:avLst/>
          </a:prstGeom>
          <a:noFill/>
          <a:ln/>
        </p:spPr>
        <p:txBody>
          <a:bodyPr wrap="square" lIns="0" tIns="0" rIns="0" bIns="0" rtlCol="0" anchor="ctr"/>
          <a:lstStyle/>
          <a:p>
            <a:pPr>
              <a:lnSpc>
                <a:spcPct val="130000"/>
              </a:lnSpc>
            </a:pPr>
            <a:r>
              <a:rPr lang="en-US" sz="1200" b="1" dirty="0">
                <a:solidFill>
                  <a:srgbClr val="0F2A3F"/>
                </a:solidFill>
                <a:latin typeface="Calibri" pitchFamily="34" charset="0"/>
                <a:ea typeface="Calibri" pitchFamily="34" charset="-122"/>
                <a:cs typeface="Calibri" pitchFamily="34" charset="-120"/>
              </a:rPr>
              <a:t>Negotiating once, not twice</a:t>
            </a:r>
            <a:endParaRPr lang="en-US" sz="1200" dirty="0"/>
          </a:p>
          <a:p>
            <a:pPr marL="0" indent="0">
              <a:lnSpc>
                <a:spcPct val="130000"/>
              </a:lnSpc>
              <a:buNone/>
            </a:pPr>
            <a:r>
              <a:rPr lang="en-US" sz="1200" dirty="0">
                <a:solidFill>
                  <a:srgbClr val="4A5568"/>
                </a:solidFill>
                <a:latin typeface="Calibri" pitchFamily="34" charset="0"/>
                <a:ea typeface="Calibri" pitchFamily="34" charset="-122"/>
                <a:cs typeface="Calibri" pitchFamily="34" charset="-120"/>
              </a:rPr>
              <a:t>Treating the verbal offer as the negotiation. The contract redline is a second, distinct negotiation and often where the real value moves.</a:t>
            </a:r>
            <a:endParaRPr lang="en-US" sz="1200" dirty="0"/>
          </a:p>
        </p:txBody>
      </p:sp>
      <p:sp>
        <p:nvSpPr>
          <p:cNvPr id="27" name="Text 24"/>
          <p:cNvSpPr/>
          <p:nvPr/>
        </p:nvSpPr>
        <p:spPr>
          <a:xfrm>
            <a:off x="685800" y="5358384"/>
            <a:ext cx="777240" cy="777240"/>
          </a:xfrm>
          <a:prstGeom prst="rect">
            <a:avLst/>
          </a:prstGeom>
          <a:noFill/>
          <a:ln/>
        </p:spPr>
        <p:txBody>
          <a:bodyPr wrap="square" lIns="0" tIns="0" rIns="0" bIns="0" rtlCol="0" anchor="ctr"/>
          <a:lstStyle/>
          <a:p>
            <a:pPr marL="0" indent="0" algn="ctr">
              <a:buNone/>
            </a:pPr>
            <a:endParaRPr lang="en-US" sz="2800" dirty="0"/>
          </a:p>
        </p:txBody>
      </p:sp>
      <p:sp>
        <p:nvSpPr>
          <p:cNvPr id="28" name="Text 25"/>
          <p:cNvSpPr/>
          <p:nvPr/>
        </p:nvSpPr>
        <p:spPr>
          <a:xfrm>
            <a:off x="1600200" y="5266944"/>
            <a:ext cx="10058400" cy="411480"/>
          </a:xfrm>
          <a:prstGeom prst="rect">
            <a:avLst/>
          </a:prstGeom>
          <a:noFill/>
          <a:ln/>
        </p:spPr>
        <p:txBody>
          <a:bodyPr wrap="square" lIns="0" tIns="0" rIns="0" bIns="0" rtlCol="0" anchor="ctr"/>
          <a:lstStyle/>
          <a:p>
            <a:pPr marL="0" indent="0">
              <a:buNone/>
            </a:pPr>
            <a:endParaRPr lang="en-US" sz="1600" dirty="0"/>
          </a:p>
        </p:txBody>
      </p:sp>
      <p:sp>
        <p:nvSpPr>
          <p:cNvPr id="29" name="Text 26"/>
          <p:cNvSpPr/>
          <p:nvPr/>
        </p:nvSpPr>
        <p:spPr>
          <a:xfrm>
            <a:off x="841829" y="4425696"/>
            <a:ext cx="10816771" cy="1133856"/>
          </a:xfrm>
          <a:prstGeom prst="rect">
            <a:avLst/>
          </a:prstGeom>
          <a:noFill/>
          <a:ln/>
        </p:spPr>
        <p:txBody>
          <a:bodyPr wrap="square" lIns="0" tIns="0" rIns="0" bIns="0" rtlCol="0" anchor="ctr"/>
          <a:lstStyle/>
          <a:p>
            <a:pPr>
              <a:lnSpc>
                <a:spcPct val="130000"/>
              </a:lnSpc>
            </a:pPr>
            <a:r>
              <a:rPr lang="en-US" sz="1200" b="1" dirty="0">
                <a:solidFill>
                  <a:srgbClr val="0F2A3F"/>
                </a:solidFill>
                <a:latin typeface="Calibri" pitchFamily="34" charset="0"/>
                <a:ea typeface="Calibri" pitchFamily="34" charset="-122"/>
                <a:cs typeface="Calibri" pitchFamily="34" charset="-120"/>
              </a:rPr>
              <a:t>Negotiating alone</a:t>
            </a:r>
            <a:endParaRPr lang="en-US" sz="1200" dirty="0"/>
          </a:p>
          <a:p>
            <a:pPr marL="0" indent="0">
              <a:lnSpc>
                <a:spcPct val="130000"/>
              </a:lnSpc>
              <a:buNone/>
            </a:pPr>
            <a:r>
              <a:rPr lang="en-US" sz="1200" dirty="0">
                <a:solidFill>
                  <a:srgbClr val="4A5568"/>
                </a:solidFill>
                <a:latin typeface="Calibri" pitchFamily="34" charset="0"/>
                <a:ea typeface="Calibri" pitchFamily="34" charset="-122"/>
                <a:cs typeface="Calibri" pitchFamily="34" charset="-120"/>
              </a:rPr>
              <a:t>Not using the recruiter as a channel. A good recruiter will float increases, test scenarios and signal what the client can stretch to for free.</a:t>
            </a:r>
            <a:endParaRPr lang="en-US" sz="1200" dirty="0"/>
          </a:p>
        </p:txBody>
      </p:sp>
      <p:sp>
        <p:nvSpPr>
          <p:cNvPr id="30" name="Text 27"/>
          <p:cNvSpPr/>
          <p:nvPr/>
        </p:nvSpPr>
        <p:spPr>
          <a:xfrm>
            <a:off x="457200" y="6492240"/>
            <a:ext cx="7315200" cy="274320"/>
          </a:xfrm>
          <a:prstGeom prst="rect">
            <a:avLst/>
          </a:prstGeom>
          <a:noFill/>
          <a:ln/>
        </p:spPr>
        <p:txBody>
          <a:bodyPr wrap="square" rtlCol="0" anchor="ctr"/>
          <a:lstStyle/>
          <a:p>
            <a:pPr marL="0" indent="0" algn="l">
              <a:buNone/>
            </a:pPr>
            <a:r>
              <a:rPr lang="en-US" sz="900" dirty="0">
                <a:solidFill>
                  <a:srgbClr val="718096"/>
                </a:solidFill>
                <a:latin typeface="Calibri" pitchFamily="34" charset="0"/>
                <a:ea typeface="Calibri" pitchFamily="34" charset="-122"/>
                <a:cs typeface="Calibri" pitchFamily="34" charset="-120"/>
              </a:rPr>
              <a:t>CFO Recruit  |  Negotiating Your CFO Compensation Package</a:t>
            </a:r>
            <a:endParaRPr lang="en-US" sz="900" dirty="0"/>
          </a:p>
        </p:txBody>
      </p:sp>
      <p:sp>
        <p:nvSpPr>
          <p:cNvPr id="31" name="Text 28"/>
          <p:cNvSpPr/>
          <p:nvPr/>
        </p:nvSpPr>
        <p:spPr>
          <a:xfrm>
            <a:off x="11247120" y="6492240"/>
            <a:ext cx="640080" cy="274320"/>
          </a:xfrm>
          <a:prstGeom prst="rect">
            <a:avLst/>
          </a:prstGeom>
          <a:noFill/>
          <a:ln/>
        </p:spPr>
        <p:txBody>
          <a:bodyPr wrap="square" rtlCol="0" anchor="ctr"/>
          <a:lstStyle/>
          <a:p>
            <a:pPr marL="0" indent="0" algn="r">
              <a:buNone/>
            </a:pPr>
            <a:endParaRPr lang="en-US" sz="900" dirty="0"/>
          </a:p>
        </p:txBody>
      </p:sp>
      <p:pic>
        <p:nvPicPr>
          <p:cNvPr id="32" name="Picture 1" descr="A blue circle with a letter and a blue circle with a white background&#10;&#10;Description automatically generated">
            <a:extLst>
              <a:ext uri="{FF2B5EF4-FFF2-40B4-BE49-F238E27FC236}">
                <a16:creationId xmlns:a16="http://schemas.microsoft.com/office/drawing/2014/main" id="{0CB3A668-D9D8-715D-4396-E40FF7743E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8795" y="317269"/>
            <a:ext cx="2733609" cy="732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ppt_x"/>
                                          </p:val>
                                        </p:tav>
                                        <p:tav tm="100000">
                                          <p:val>
                                            <p:strVal val="#ppt_x"/>
                                          </p:val>
                                        </p:tav>
                                      </p:tavLst>
                                    </p:anim>
                                    <p:anim calcmode="lin" valueType="num">
                                      <p:cBhvr additive="base">
                                        <p:cTn id="2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anim calcmode="lin" valueType="num">
                                      <p:cBhvr additive="base">
                                        <p:cTn id="31" dur="500" fill="hold"/>
                                        <p:tgtEl>
                                          <p:spTgt spid="29"/>
                                        </p:tgtEl>
                                        <p:attrNameLst>
                                          <p:attrName>ppt_x</p:attrName>
                                        </p:attrNameLst>
                                      </p:cBhvr>
                                      <p:tavLst>
                                        <p:tav tm="0">
                                          <p:val>
                                            <p:strVal val="#ppt_x"/>
                                          </p:val>
                                        </p:tav>
                                        <p:tav tm="100000">
                                          <p:val>
                                            <p:strVal val="#ppt_x"/>
                                          </p:val>
                                        </p:tav>
                                      </p:tavLst>
                                    </p:anim>
                                    <p:anim calcmode="lin" valueType="num">
                                      <p:cBhvr additive="base">
                                        <p:cTn id="3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9" grpId="0" animBg="1"/>
      <p:bldP spid="24" grpId="0" animBg="1"/>
      <p:bldP spid="2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6b473c6-608d-4a57-bc22-ebcea5b0937f" xsi:nil="true"/>
    <lcf76f155ced4ddcb4097134ff3c332f xmlns="cda3a0a8-8e83-444e-9087-f5ae9c3ef50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36A4AA5D89624A8E66A92FFE6A43B3" ma:contentTypeVersion="18" ma:contentTypeDescription="Create a new document." ma:contentTypeScope="" ma:versionID="9b16f2a3c145622addd4d5167e6fe6b2">
  <xsd:schema xmlns:xsd="http://www.w3.org/2001/XMLSchema" xmlns:xs="http://www.w3.org/2001/XMLSchema" xmlns:p="http://schemas.microsoft.com/office/2006/metadata/properties" xmlns:ns2="16b473c6-608d-4a57-bc22-ebcea5b0937f" xmlns:ns3="cda3a0a8-8e83-444e-9087-f5ae9c3ef504" targetNamespace="http://schemas.microsoft.com/office/2006/metadata/properties" ma:root="true" ma:fieldsID="b0dbd657cfaf8f74eef56009f0c3a12d" ns2:_="" ns3:_="">
    <xsd:import namespace="16b473c6-608d-4a57-bc22-ebcea5b0937f"/>
    <xsd:import namespace="cda3a0a8-8e83-444e-9087-f5ae9c3ef50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LengthInSeconds" minOccurs="0"/>
                <xsd:element ref="ns3:MediaServiceObjectDetectorVersions" minOccurs="0"/>
                <xsd:element ref="ns3:MediaServiceSearchProperties" minOccurs="0"/>
                <xsd:element ref="ns3:lcf76f155ced4ddcb4097134ff3c332f" minOccurs="0"/>
                <xsd:element ref="ns2:TaxCatchAll"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b473c6-608d-4a57-bc22-ebcea5b0937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4" nillable="true" ma:displayName="Taxonomy Catch All Column" ma:hidden="true" ma:list="{6924a691-79b9-44e6-8bf1-c420374a0646}" ma:internalName="TaxCatchAll" ma:showField="CatchAllData" ma:web="16b473c6-608d-4a57-bc22-ebcea5b0937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da3a0a8-8e83-444e-9087-f5ae9c3ef504"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da798f5-9ccf-4bcd-92be-170fde72de57"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2EF546-4E72-4FE3-A738-5DF490D5F214}">
  <ds:schemaRefs>
    <ds:schemaRef ds:uri="http://schemas.microsoft.com/office/2006/metadata/properties"/>
    <ds:schemaRef ds:uri="http://schemas.microsoft.com/office/infopath/2007/PartnerControls"/>
    <ds:schemaRef ds:uri="16b473c6-608d-4a57-bc22-ebcea5b0937f"/>
    <ds:schemaRef ds:uri="cda3a0a8-8e83-444e-9087-f5ae9c3ef504"/>
  </ds:schemaRefs>
</ds:datastoreItem>
</file>

<file path=customXml/itemProps2.xml><?xml version="1.0" encoding="utf-8"?>
<ds:datastoreItem xmlns:ds="http://schemas.openxmlformats.org/officeDocument/2006/customXml" ds:itemID="{591FFEE2-BD6B-470D-96A9-1BC9B3B365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b473c6-608d-4a57-bc22-ebcea5b0937f"/>
    <ds:schemaRef ds:uri="cda3a0a8-8e83-444e-9087-f5ae9c3ef5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4E4AD4A-6A09-4E67-9864-7653FDAAC0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795</TotalTime>
  <Words>1229</Words>
  <Application>Microsoft Office PowerPoint</Application>
  <PresentationFormat>Widescreen</PresentationFormat>
  <Paragraphs>134</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CFO Recruit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Negotiating Your CFO Compensation Package</dc:title>
  <dc:subject>PptxGenJS Presentation</dc:subject>
  <dc:creator>CFO Recruit</dc:creator>
  <cp:lastModifiedBy>Christine Schneider</cp:lastModifiedBy>
  <cp:revision>3</cp:revision>
  <dcterms:created xsi:type="dcterms:W3CDTF">2026-05-22T13:16:44Z</dcterms:created>
  <dcterms:modified xsi:type="dcterms:W3CDTF">2026-06-12T18:38:00Z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0x0101005C36A4AA5D89624A8E66A92FFE6A43B3</vt:lpwstr>
  </property>
  <property fmtid="{D5CDD505-2E9C-101B-9397-08002B2CF9AE}" pid="3" name="MediaServiceImageTags">
    <vt:lpwstr/>
  </property>
</Properties>
</file>